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646" r:id="rId3"/>
    <p:sldId id="666" r:id="rId4"/>
    <p:sldId id="706" r:id="rId5"/>
    <p:sldId id="668" r:id="rId6"/>
    <p:sldId id="669" r:id="rId7"/>
    <p:sldId id="654" r:id="rId8"/>
    <p:sldId id="709" r:id="rId9"/>
    <p:sldId id="710" r:id="rId10"/>
    <p:sldId id="711" r:id="rId11"/>
    <p:sldId id="712" r:id="rId12"/>
    <p:sldId id="678" r:id="rId13"/>
    <p:sldId id="683" r:id="rId14"/>
    <p:sldId id="684" r:id="rId15"/>
    <p:sldId id="685" r:id="rId16"/>
    <p:sldId id="686" r:id="rId17"/>
    <p:sldId id="697" r:id="rId18"/>
    <p:sldId id="687" r:id="rId19"/>
    <p:sldId id="688" r:id="rId20"/>
    <p:sldId id="689" r:id="rId21"/>
    <p:sldId id="698" r:id="rId22"/>
    <p:sldId id="715" r:id="rId23"/>
    <p:sldId id="690" r:id="rId24"/>
    <p:sldId id="693" r:id="rId25"/>
    <p:sldId id="694" r:id="rId26"/>
    <p:sldId id="695" r:id="rId27"/>
  </p:sldIdLst>
  <p:sldSz cx="9144000" cy="6858000" type="screen4x3"/>
  <p:notesSz cx="6808788" cy="99409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Sötét stíl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1" autoAdjust="0"/>
    <p:restoredTop sz="93211" autoAdjust="0"/>
  </p:normalViewPr>
  <p:slideViewPr>
    <p:cSldViewPr>
      <p:cViewPr varScale="1">
        <p:scale>
          <a:sx n="105" d="100"/>
          <a:sy n="105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L:\Tuzoltosagi%20Fofelugyeloseg\Dokumentumok\T&#369;zolt&#243;s&#225;gok\&#214;TE\&#214;TE%20t&#225;mogat&#225;s%20&#233;s%20b&#246;te%20diagram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L:\Tuzoltosagi%20Fofelugyeloseg\Dokumentumok\F&#336;FEL&#220;GYEL&#336;S&#201;G\BESZ&#193;MOL&#211;K\2023%20&#233;vr&#337;l\&#201;v&#233;rt&#233;kel&#337;\2023%20Besz&#225;mol&#243;hoz%20adato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L:\Tuzoltosagi%20Fofelugyeloseg\Dokumentumok\F&#336;FEL&#220;GYEL&#336;S&#201;G\BESZ&#193;MOL&#211;K\2023%20&#233;vr&#337;l\&#201;v&#233;rt&#233;kel&#337;\2023%20Besz&#225;mol&#243;hoz%20adat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4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hu-HU"/>
              <a:t>Önkéntes tűzoltó egyesületek számának alakulása</a:t>
            </a:r>
          </a:p>
        </c:rich>
      </c:tx>
      <c:layout>
        <c:manualLayout>
          <c:xMode val="edge"/>
          <c:yMode val="edge"/>
          <c:x val="0.1176052778810374"/>
          <c:y val="3.5859791719583436E-2"/>
        </c:manualLayout>
      </c:layout>
      <c:overlay val="0"/>
    </c:title>
    <c:autoTitleDeleted val="0"/>
    <c:view3D>
      <c:rotX val="15"/>
      <c:hPercent val="37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401201841801635E-2"/>
          <c:y val="9.8899691328314998E-2"/>
          <c:w val="0.91500782677600379"/>
          <c:h val="0.724999999999999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Darabszám!$A$3</c:f>
              <c:strCache>
                <c:ptCount val="1"/>
                <c:pt idx="0">
                  <c:v>EMÜ-k száma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663968140724372E-2"/>
                  <c:y val="-1.63533464566929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626705590962457E-3"/>
                  <c:y val="-4.52099737532807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456284072980881E-3"/>
                  <c:y val="-1.600524934383201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848480710772768E-2"/>
                  <c:y val="-1.124015748031503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46740352710851E-2"/>
                  <c:y val="-2.307414698162701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7742344608548981E-3"/>
                  <c:y val="-5.478346456692928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329293500155443E-2"/>
                  <c:y val="8.0183727034122132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308101463254451E-2"/>
                  <c:y val="-5.236220472440933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5583070220884787E-2"/>
                  <c:y val="-4.356627296587936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0624169986719658E-2"/>
                  <c:y val="-6.519967400162998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Darabszám!$B$2:$O$2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Darabszám!$B$3:$O$3</c:f>
              <c:numCache>
                <c:formatCode>General</c:formatCode>
                <c:ptCount val="14"/>
                <c:pt idx="0">
                  <c:v>283</c:v>
                </c:pt>
                <c:pt idx="1">
                  <c:v>315</c:v>
                </c:pt>
                <c:pt idx="2">
                  <c:v>388</c:v>
                </c:pt>
                <c:pt idx="3">
                  <c:v>433</c:v>
                </c:pt>
                <c:pt idx="4">
                  <c:v>471</c:v>
                </c:pt>
                <c:pt idx="5">
                  <c:v>520</c:v>
                </c:pt>
                <c:pt idx="6">
                  <c:v>556</c:v>
                </c:pt>
                <c:pt idx="7">
                  <c:v>602</c:v>
                </c:pt>
                <c:pt idx="8">
                  <c:v>616</c:v>
                </c:pt>
                <c:pt idx="9">
                  <c:v>630</c:v>
                </c:pt>
                <c:pt idx="10">
                  <c:v>654</c:v>
                </c:pt>
                <c:pt idx="11">
                  <c:v>669</c:v>
                </c:pt>
                <c:pt idx="12">
                  <c:v>689</c:v>
                </c:pt>
                <c:pt idx="13">
                  <c:v>697</c:v>
                </c:pt>
              </c:numCache>
            </c:numRef>
          </c:val>
        </c:ser>
        <c:ser>
          <c:idx val="1"/>
          <c:order val="1"/>
          <c:tx>
            <c:strRef>
              <c:f>Darabszám!$A$4</c:f>
              <c:strCache>
                <c:ptCount val="1"/>
                <c:pt idx="0">
                  <c:v>Önállóan beavatkozó ÖTE-k száma</c:v>
                </c:pt>
              </c:strCache>
            </c:strRef>
          </c:tx>
          <c:spPr>
            <a:solidFill>
              <a:srgbClr val="FF9900"/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42931972559224E-2"/>
                  <c:y val="1.030677616910789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605495664973209E-2"/>
                  <c:y val="-6.7564135128270252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781821800171974E-2"/>
                  <c:y val="8.6162616769677985E-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45499945554016E-2"/>
                  <c:y val="1.355798267152089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4494497200725516E-2"/>
                  <c:y val="4.9772810656731111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6346561829985843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7167381974248927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5259895088221129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5259895088221129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5259895088221268E-2"/>
                  <c:y val="-1.3142022614730316E-16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Darabszám!$B$2:$O$2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Darabszám!$B$4:$O$4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12</c:v>
                </c:pt>
                <c:pt idx="5">
                  <c:v>24</c:v>
                </c:pt>
                <c:pt idx="6">
                  <c:v>39</c:v>
                </c:pt>
                <c:pt idx="7">
                  <c:v>46</c:v>
                </c:pt>
                <c:pt idx="8">
                  <c:v>50</c:v>
                </c:pt>
                <c:pt idx="9">
                  <c:v>55</c:v>
                </c:pt>
                <c:pt idx="10">
                  <c:v>58</c:v>
                </c:pt>
                <c:pt idx="11">
                  <c:v>60</c:v>
                </c:pt>
                <c:pt idx="12">
                  <c:v>63</c:v>
                </c:pt>
                <c:pt idx="13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686480704"/>
        <c:axId val="-1686478528"/>
        <c:axId val="0"/>
      </c:bar3DChart>
      <c:catAx>
        <c:axId val="-168648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6350">
            <a:noFill/>
          </a:ln>
        </c:spPr>
        <c:txPr>
          <a:bodyPr rot="174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-1686478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686478528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-16864807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3539815033850386"/>
          <c:y val="0.87770450308913284"/>
          <c:w val="0.60734908136482935"/>
          <c:h val="6.8750035277848398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CB-42A2-BED3-ADE3AFD322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CB-42A2-BED3-ADE3AFD3227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CB-42A2-BED3-ADE3AFD322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CB-42A2-BED3-ADE3AFD322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ECB-42A2-BED3-ADE3AFD3227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C289EB-40E5-48C4-821F-FDCB6694D4A2}" type="CATEGORYNAME">
                      <a:rPr lang="en-US" sz="1600" baseline="0">
                        <a:solidFill>
                          <a:srgbClr val="C00000"/>
                        </a:solidFill>
                      </a:rPr>
                      <a:pPr>
                        <a:defRPr sz="1600"/>
                      </a:pPr>
                      <a:t>[KATEGÓRIA NEVE]</a:t>
                    </a:fld>
                    <a:r>
                      <a:rPr lang="en-US" sz="1600" baseline="0">
                        <a:solidFill>
                          <a:srgbClr val="C00000"/>
                        </a:solidFill>
                      </a:rPr>
                      <a:t>; </a:t>
                    </a:r>
                    <a:fld id="{8E790D2F-E400-4CA5-AE72-14E50EA8CF92}" type="VALUE">
                      <a:rPr lang="en-US" sz="1600" baseline="0">
                        <a:solidFill>
                          <a:srgbClr val="C00000"/>
                        </a:solidFill>
                      </a:rPr>
                      <a:pPr>
                        <a:defRPr sz="1600"/>
                      </a:pPr>
                      <a:t>[ÉRTÉK]</a:t>
                    </a:fld>
                    <a:endParaRPr lang="en-US" sz="1600" baseline="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1438675454106936E-2"/>
                  <c:y val="-5.04731861198738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158013181160584E-2"/>
                  <c:y val="2.52365930599369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23A1B34-D624-4A6D-B261-A955F65EA3C8}" type="CATEGORYNAME">
                      <a:rPr lang="en-US" sz="1600" baseline="0">
                        <a:solidFill>
                          <a:srgbClr val="00B050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[KATEGÓRIA NEVE]</a:t>
                    </a:fld>
                    <a:endParaRPr lang="en-US" sz="1600" baseline="0">
                      <a:solidFill>
                        <a:srgbClr val="00B050"/>
                      </a:solidFill>
                    </a:endParaRPr>
                  </a:p>
                  <a:p>
                    <a:pPr>
                      <a:defRPr sz="1600">
                        <a:solidFill>
                          <a:schemeClr val="accent1"/>
                        </a:solidFill>
                      </a:defRPr>
                    </a:pPr>
                    <a:fld id="{0213FA9A-27C9-4CE3-9023-308E2CEFC70D}" type="VALUE">
                      <a:rPr lang="en-US" sz="1600" baseline="0">
                        <a:solidFill>
                          <a:srgbClr val="00B050"/>
                        </a:solidFill>
                      </a:rPr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[ÉRTÉK]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9289503295290146E-2"/>
                  <c:y val="0.151419558359621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87CE7A-3B01-4FEC-8945-1556EAA4479B}" type="CATEGORYNAME">
                      <a:rPr lang="en-US" sz="1600" baseline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[KATEGÓRIA NEVE]</a:t>
                    </a:fld>
                    <a:endParaRPr lang="en-US" sz="1600" baseline="0"/>
                  </a:p>
                  <a:p>
                    <a:pPr>
                      <a:defRPr sz="1600">
                        <a:solidFill>
                          <a:schemeClr val="accent1"/>
                        </a:solidFill>
                      </a:defRPr>
                    </a:pPr>
                    <a:fld id="{D41413DD-210C-4561-85C9-524544CB2BC1}" type="VALUE">
                      <a:rPr lang="en-US" sz="1600" baseline="0"/>
                      <a:pPr>
                        <a:defRPr sz="1600">
                          <a:solidFill>
                            <a:schemeClr val="accent1"/>
                          </a:solidFill>
                        </a:defRPr>
                      </a:pPr>
                      <a:t>[ÉRTÉK]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beavatkozás!$A$4:$A$8</c:f>
              <c:strCache>
                <c:ptCount val="5"/>
                <c:pt idx="0">
                  <c:v>Beavatkozást igénylő esemény</c:v>
                </c:pt>
                <c:pt idx="1">
                  <c:v>Kiérkezés előtt felszámolt</c:v>
                </c:pt>
                <c:pt idx="2">
                  <c:v>Szándékosan megtévesztő jelzés</c:v>
                </c:pt>
                <c:pt idx="3">
                  <c:v>Téves jelzés</c:v>
                </c:pt>
                <c:pt idx="4">
                  <c:v>Utólagos jelzés</c:v>
                </c:pt>
              </c:strCache>
            </c:strRef>
          </c:cat>
          <c:val>
            <c:numRef>
              <c:f>beavatkozás!$L$4:$L$8</c:f>
              <c:numCache>
                <c:formatCode>0</c:formatCode>
                <c:ptCount val="5"/>
                <c:pt idx="0">
                  <c:v>14425</c:v>
                </c:pt>
                <c:pt idx="1">
                  <c:v>3091</c:v>
                </c:pt>
                <c:pt idx="2">
                  <c:v>366</c:v>
                </c:pt>
                <c:pt idx="3">
                  <c:v>15854</c:v>
                </c:pt>
                <c:pt idx="4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ECB-42A2-BED3-ADE3AFD322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'tűz mm napi jel'!$A$6</c:f>
              <c:strCache>
                <c:ptCount val="1"/>
                <c:pt idx="0">
                  <c:v>Szabad területen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'tűz mm napi jel'!$M$5:$P$5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'tűz mm napi jel'!$M$6:$P$6</c:f>
              <c:numCache>
                <c:formatCode>General</c:formatCode>
                <c:ptCount val="4"/>
                <c:pt idx="0">
                  <c:v>9122</c:v>
                </c:pt>
                <c:pt idx="1">
                  <c:v>9332</c:v>
                </c:pt>
                <c:pt idx="2">
                  <c:v>15350</c:v>
                </c:pt>
                <c:pt idx="3">
                  <c:v>6646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22-46A9-A6D1-8DB02541A6CC}"/>
            </c:ext>
          </c:extLst>
        </c:ser>
        <c:ser>
          <c:idx val="1"/>
          <c:order val="1"/>
          <c:tx>
            <c:strRef>
              <c:f>'tűz mm napi jel'!$A$7</c:f>
              <c:strCache>
                <c:ptCount val="1"/>
                <c:pt idx="0">
                  <c:v>Épített környezetben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'tűz mm napi jel'!$M$5:$P$5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'tűz mm napi jel'!$M$7:$P$7</c:f>
              <c:numCache>
                <c:formatCode>General</c:formatCode>
                <c:ptCount val="4"/>
                <c:pt idx="0">
                  <c:v>8719</c:v>
                </c:pt>
                <c:pt idx="1">
                  <c:v>9058</c:v>
                </c:pt>
                <c:pt idx="2">
                  <c:v>9649</c:v>
                </c:pt>
                <c:pt idx="3">
                  <c:v>8356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22-46A9-A6D1-8DB02541A6CC}"/>
            </c:ext>
          </c:extLst>
        </c:ser>
        <c:ser>
          <c:idx val="2"/>
          <c:order val="2"/>
          <c:tx>
            <c:strRef>
              <c:f>'tűz mm napi jel'!$A$8</c:f>
              <c:strCache>
                <c:ptCount val="1"/>
                <c:pt idx="0">
                  <c:v>Közlekedési területen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'tűz mm napi jel'!$M$5:$P$5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'tűz mm napi jel'!$M$8:$P$8</c:f>
              <c:numCache>
                <c:formatCode>General</c:formatCode>
                <c:ptCount val="4"/>
                <c:pt idx="0">
                  <c:v>1014</c:v>
                </c:pt>
                <c:pt idx="1">
                  <c:v>1078</c:v>
                </c:pt>
                <c:pt idx="2">
                  <c:v>1142</c:v>
                </c:pt>
                <c:pt idx="3">
                  <c:v>1169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22-46A9-A6D1-8DB02541A6CC}"/>
            </c:ext>
          </c:extLst>
        </c:ser>
        <c:ser>
          <c:idx val="3"/>
          <c:order val="3"/>
          <c:tx>
            <c:strRef>
              <c:f>'tűz mm napi jel'!$A$9</c:f>
              <c:strCache>
                <c:ptCount val="1"/>
                <c:pt idx="0">
                  <c:v>Egyéb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'tűz mm napi jel'!$M$5:$P$5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'tűz mm napi jel'!$M$9:$P$9</c:f>
              <c:numCache>
                <c:formatCode>General</c:formatCode>
                <c:ptCount val="4"/>
                <c:pt idx="0">
                  <c:v>1866</c:v>
                </c:pt>
                <c:pt idx="1">
                  <c:v>1771</c:v>
                </c:pt>
                <c:pt idx="2">
                  <c:v>2397</c:v>
                </c:pt>
                <c:pt idx="3">
                  <c:v>1360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22-46A9-A6D1-8DB02541A6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1686477984"/>
        <c:axId val="-1686475808"/>
      </c:barChart>
      <c:catAx>
        <c:axId val="-16864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-1686475808"/>
        <c:crosses val="autoZero"/>
        <c:auto val="1"/>
        <c:lblAlgn val="ctr"/>
        <c:lblOffset val="100"/>
        <c:noMultiLvlLbl val="0"/>
      </c:catAx>
      <c:valAx>
        <c:axId val="-168647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-168647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800" b="1" i="0" baseline="0">
                <a:effectLst/>
              </a:rPr>
              <a:t>Tűzvizsgálati helyszíni szemle</a:t>
            </a:r>
            <a:endParaRPr lang="hu-HU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Tűzvizsgálat!$A$2:$A$21</c:f>
              <c:strCache>
                <c:ptCount val="20"/>
                <c:pt idx="0">
                  <c:v>Bács-Kiskun</c:v>
                </c:pt>
                <c:pt idx="1">
                  <c:v>Baranya</c:v>
                </c:pt>
                <c:pt idx="2">
                  <c:v>Békés</c:v>
                </c:pt>
                <c:pt idx="3">
                  <c:v>Borsod-Abaúj-Zemplén</c:v>
                </c:pt>
                <c:pt idx="4">
                  <c:v>Budapest</c:v>
                </c:pt>
                <c:pt idx="5">
                  <c:v>Csongrád-Csanád</c:v>
                </c:pt>
                <c:pt idx="6">
                  <c:v>Fejér</c:v>
                </c:pt>
                <c:pt idx="7">
                  <c:v>Győr-Moson-Sopron</c:v>
                </c:pt>
                <c:pt idx="8">
                  <c:v>Hajdú-Bihar</c:v>
                </c:pt>
                <c:pt idx="9">
                  <c:v>Heves</c:v>
                </c:pt>
                <c:pt idx="10">
                  <c:v>Jász-Nagykun-Szolnok</c:v>
                </c:pt>
                <c:pt idx="11">
                  <c:v>Komárom-Esztergom</c:v>
                </c:pt>
                <c:pt idx="12">
                  <c:v>Nógrád</c:v>
                </c:pt>
                <c:pt idx="13">
                  <c:v>Pest</c:v>
                </c:pt>
                <c:pt idx="14">
                  <c:v>Somogy</c:v>
                </c:pt>
                <c:pt idx="15">
                  <c:v>Szabolcs-Szatmár-Bereg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Tűzvizsgálat!$B$2:$B$21</c:f>
              <c:numCache>
                <c:formatCode>General</c:formatCode>
                <c:ptCount val="20"/>
                <c:pt idx="0">
                  <c:v>21</c:v>
                </c:pt>
                <c:pt idx="1">
                  <c:v>27</c:v>
                </c:pt>
                <c:pt idx="2">
                  <c:v>17</c:v>
                </c:pt>
                <c:pt idx="3">
                  <c:v>37</c:v>
                </c:pt>
                <c:pt idx="4">
                  <c:v>102</c:v>
                </c:pt>
                <c:pt idx="5">
                  <c:v>34</c:v>
                </c:pt>
                <c:pt idx="6">
                  <c:v>25</c:v>
                </c:pt>
                <c:pt idx="7">
                  <c:v>22</c:v>
                </c:pt>
                <c:pt idx="8">
                  <c:v>44</c:v>
                </c:pt>
                <c:pt idx="9">
                  <c:v>25</c:v>
                </c:pt>
                <c:pt idx="10">
                  <c:v>32</c:v>
                </c:pt>
                <c:pt idx="11">
                  <c:v>32</c:v>
                </c:pt>
                <c:pt idx="12">
                  <c:v>14</c:v>
                </c:pt>
                <c:pt idx="13">
                  <c:v>70</c:v>
                </c:pt>
                <c:pt idx="14">
                  <c:v>17</c:v>
                </c:pt>
                <c:pt idx="15">
                  <c:v>31</c:v>
                </c:pt>
                <c:pt idx="16">
                  <c:v>16</c:v>
                </c:pt>
                <c:pt idx="17">
                  <c:v>11</c:v>
                </c:pt>
                <c:pt idx="18">
                  <c:v>31</c:v>
                </c:pt>
                <c:pt idx="19">
                  <c:v>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686477440"/>
        <c:axId val="-1686476896"/>
      </c:barChart>
      <c:catAx>
        <c:axId val="-168647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686476896"/>
        <c:crosses val="autoZero"/>
        <c:auto val="1"/>
        <c:lblAlgn val="ctr"/>
        <c:lblOffset val="100"/>
        <c:noMultiLvlLbl val="0"/>
      </c:catAx>
      <c:valAx>
        <c:axId val="-168647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68647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Tűzvizsgálat megindításának okai</a:t>
            </a:r>
          </a:p>
        </c:rich>
      </c:tx>
      <c:layout>
        <c:manualLayout>
          <c:xMode val="edge"/>
          <c:yMode val="edge"/>
          <c:x val="0.24016937514305334"/>
          <c:y val="1.0972399375753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2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explosion val="2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explosion val="2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explosion val="2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1.7360321376628095E-2"/>
                  <c:y val="6.1025641025641016E-2"/>
                </c:manualLayout>
              </c:layout>
              <c:tx>
                <c:rich>
                  <a:bodyPr/>
                  <a:lstStyle/>
                  <a:p>
                    <a:fld id="{0F7BA034-BBF4-413D-BCE0-63A30F27D912}" type="CATEGORYNAME">
                      <a:rPr lang="hu-HU"/>
                      <a:pPr/>
                      <a:t>[KATEGÓRIA NEVE]</a:t>
                    </a:fld>
                    <a:r>
                      <a:rPr lang="hu-HU"/>
                      <a:t> </a:t>
                    </a:r>
                    <a:fld id="{EA2E8B3D-C313-4B7A-B4A6-A712EA20653A}" type="VALUE">
                      <a:rPr lang="hu-HU"/>
                      <a:pPr/>
                      <a:t>[ÉRTÉK]</a:t>
                    </a:fld>
                    <a:r>
                      <a:rPr lang="hu-HU"/>
                      <a:t>; </a:t>
                    </a:r>
                  </a:p>
                  <a:p>
                    <a:fld id="{054D630A-AC35-494C-8B16-52EF3164FCAC}" type="PERCENTAGE">
                      <a:rPr lang="hu-HU"/>
                      <a:pPr/>
                      <a:t>[SZÁZALÉK]</a:t>
                    </a:fld>
                    <a:endParaRPr lang="hu-H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08203105991929"/>
                      <c:h val="0.2105982905982906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8863917759879463E-2"/>
                  <c:y val="0.17207618278484421"/>
                </c:manualLayout>
              </c:layout>
              <c:tx>
                <c:rich>
                  <a:bodyPr/>
                  <a:lstStyle/>
                  <a:p>
                    <a:fld id="{DE0D2DE8-16E6-430F-B417-CEE35FC3B669}" type="CATEGORYNAME">
                      <a:rPr lang="en-US"/>
                      <a:pPr/>
                      <a:t>[KATEGÓRIA NEVE]</a:t>
                    </a:fld>
                    <a:r>
                      <a:rPr lang="en-US"/>
                      <a:t> </a:t>
                    </a:r>
                    <a:fld id="{91E55179-52F2-4FCA-9950-394631579A93}" type="VALUE">
                      <a:rPr lang="en-US" baseline="0"/>
                      <a:pPr/>
                      <a:t>[ÉRTÉK]</a:t>
                    </a:fld>
                    <a:r>
                      <a:rPr lang="en-US" baseline="0"/>
                      <a:t>; </a:t>
                    </a:r>
                  </a:p>
                  <a:p>
                    <a:fld id="{85BDBEC8-2AC0-4582-A429-918CC0090A11}" type="PERCENTAGE">
                      <a:rPr lang="en-US" baseline="0"/>
                      <a:pPr/>
                      <a:t>[SZÁZALÉK]</a:t>
                    </a:fld>
                    <a:endParaRPr lang="hu-H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51636890547757"/>
                      <c:h val="0.1605128205128204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4399121945417148"/>
                  <c:y val="-2.3623662426812159E-2"/>
                </c:manualLayout>
              </c:layout>
              <c:tx>
                <c:rich>
                  <a:bodyPr/>
                  <a:lstStyle/>
                  <a:p>
                    <a:fld id="{8D35A839-3067-4893-A4C9-AEB145D90BE6}" type="CATEGORYNAME">
                      <a:rPr lang="hu-HU"/>
                      <a:pPr/>
                      <a:t>[KATEGÓRIA NEVE]</a:t>
                    </a:fld>
                    <a:r>
                      <a:rPr lang="hu-HU" baseline="0"/>
                      <a:t> </a:t>
                    </a:r>
                    <a:fld id="{AC65F00F-0939-484F-89FA-8D1734244C49}" type="VALUE">
                      <a:rPr lang="hu-HU" baseline="0"/>
                      <a:pPr/>
                      <a:t>[ÉRTÉK]</a:t>
                    </a:fld>
                    <a:r>
                      <a:rPr lang="hu-HU" baseline="0"/>
                      <a:t>; </a:t>
                    </a:r>
                  </a:p>
                  <a:p>
                    <a:fld id="{95868A19-86D9-48A7-AFB8-F5E6342DC9A8}" type="PERCENTAGE">
                      <a:rPr lang="hu-HU" baseline="0"/>
                      <a:pPr/>
                      <a:t>[SZÁZALÉK]</a:t>
                    </a:fld>
                    <a:endParaRPr lang="hu-H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6897702676156"/>
                      <c:h val="0.2105982905982906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7.5369956187383146E-4"/>
                  <c:y val="6.9255400767211733E-2"/>
                </c:manualLayout>
              </c:layout>
              <c:tx>
                <c:rich>
                  <a:bodyPr/>
                  <a:lstStyle/>
                  <a:p>
                    <a:fld id="{95865AB4-BA7D-4224-99D3-410A662D55E2}" type="CATEGORYNAME">
                      <a:rPr lang="en-US"/>
                      <a:pPr/>
                      <a:t>[KATEGÓRIA NEVE]</a:t>
                    </a:fld>
                    <a:r>
                      <a:rPr lang="en-US" baseline="0"/>
                      <a:t> </a:t>
                    </a:r>
                    <a:fld id="{A1D63049-FE4F-4E50-A6B5-8827FCB33C6F}" type="VALUE">
                      <a:rPr lang="en-US" baseline="0"/>
                      <a:pPr/>
                      <a:t>[ÉRTÉK]</a:t>
                    </a:fld>
                    <a:r>
                      <a:rPr lang="en-US" baseline="0"/>
                      <a:t>; </a:t>
                    </a:r>
                  </a:p>
                  <a:p>
                    <a:fld id="{199835F4-A7E5-4BA8-ABEE-9C4D4F7754F9}" type="PERCENTAGE">
                      <a:rPr lang="en-US" baseline="0"/>
                      <a:pPr/>
                      <a:t>[SZÁZALÉK]</a:t>
                    </a:fld>
                    <a:endParaRPr lang="hu-H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32034934749658"/>
                      <c:h val="0.1605128205128204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Tűzvizsgálat!$A$29:$A$32</c:f>
              <c:strCache>
                <c:ptCount val="4"/>
                <c:pt idx="0">
                  <c:v>Tűzeset fokozata miatt</c:v>
                </c:pt>
                <c:pt idx="1">
                  <c:v>Haláleset miatt</c:v>
                </c:pt>
                <c:pt idx="2">
                  <c:v>Bűncselekmény gyanúja miatt</c:v>
                </c:pt>
                <c:pt idx="3">
                  <c:v>Szakmai okból</c:v>
                </c:pt>
              </c:strCache>
            </c:strRef>
          </c:cat>
          <c:val>
            <c:numRef>
              <c:f>Tűzvizsgálat!$B$29:$B$32</c:f>
              <c:numCache>
                <c:formatCode>General</c:formatCode>
                <c:ptCount val="4"/>
                <c:pt idx="0">
                  <c:v>58</c:v>
                </c:pt>
                <c:pt idx="1">
                  <c:v>86</c:v>
                </c:pt>
                <c:pt idx="2">
                  <c:v>270</c:v>
                </c:pt>
                <c:pt idx="3">
                  <c:v>216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925743289584274E-2"/>
          <c:y val="9.613275539254662E-2"/>
          <c:w val="0.95107425671041568"/>
          <c:h val="0.71232431732689894"/>
        </c:manualLayout>
      </c:layout>
      <c:pie3DChart>
        <c:varyColors val="1"/>
        <c:ser>
          <c:idx val="0"/>
          <c:order val="0"/>
          <c:explosion val="19"/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95-4F43-8B02-311D512120E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95-4F43-8B02-311D512120E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95-4F43-8B02-311D512120E1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95-4F43-8B02-311D512120E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395-4F43-8B02-311D512120E1}"/>
              </c:ext>
            </c:extLst>
          </c:dPt>
          <c:dLbls>
            <c:dLbl>
              <c:idx val="0"/>
              <c:layout>
                <c:manualLayout>
                  <c:x val="0.1184974523047754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341746652446973"/>
                      <c:h val="0.1572871572871572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8728522336769765E-2"/>
                  <c:y val="-9.3795093795093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beavatkozás!$A$17:$A$21</c:f>
              <c:strCache>
                <c:ptCount val="5"/>
                <c:pt idx="0">
                  <c:v>Beavatkozást igénylő esemény</c:v>
                </c:pt>
                <c:pt idx="1">
                  <c:v>Kiérkezés előtt felszámolt</c:v>
                </c:pt>
                <c:pt idx="2">
                  <c:v>Szándékosan megtévesztő jelzés</c:v>
                </c:pt>
                <c:pt idx="3">
                  <c:v>Téves jelzés</c:v>
                </c:pt>
                <c:pt idx="4">
                  <c:v>Utólagos jelzés</c:v>
                </c:pt>
              </c:strCache>
            </c:strRef>
          </c:cat>
          <c:val>
            <c:numRef>
              <c:f>beavatkozás!$L$17:$L$21</c:f>
              <c:numCache>
                <c:formatCode>0</c:formatCode>
                <c:ptCount val="5"/>
                <c:pt idx="0">
                  <c:v>45822</c:v>
                </c:pt>
                <c:pt idx="1">
                  <c:v>3970</c:v>
                </c:pt>
                <c:pt idx="2">
                  <c:v>52</c:v>
                </c:pt>
                <c:pt idx="3">
                  <c:v>8287</c:v>
                </c:pt>
                <c:pt idx="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395-4F43-8B02-311D512120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'[2023 Beszámolóhoz adatok_TV.xlsx]tűz mm napi jel'!$A$13</c:f>
              <c:strCache>
                <c:ptCount val="1"/>
                <c:pt idx="0">
                  <c:v>Technikai jellegű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'[2023 Beszámolóhoz adatok_TV.xlsx]tűz mm napi jel'!$M$12:$P$12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'[2023 Beszámolóhoz adatok_TV.xlsx]tűz mm napi jel'!$M$13:$P$13</c:f>
              <c:numCache>
                <c:formatCode>General</c:formatCode>
                <c:ptCount val="4"/>
                <c:pt idx="0">
                  <c:v>16603</c:v>
                </c:pt>
                <c:pt idx="1">
                  <c:v>17268</c:v>
                </c:pt>
                <c:pt idx="2">
                  <c:v>17846</c:v>
                </c:pt>
                <c:pt idx="3">
                  <c:v>24896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F6-4E2F-AC21-C67C154F3931}"/>
            </c:ext>
          </c:extLst>
        </c:ser>
        <c:ser>
          <c:idx val="1"/>
          <c:order val="1"/>
          <c:tx>
            <c:strRef>
              <c:f>'[2023 Beszámolóhoz adatok_TV.xlsx]tűz mm napi jel'!$A$14</c:f>
              <c:strCache>
                <c:ptCount val="1"/>
                <c:pt idx="0">
                  <c:v>Vegyi jellegű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'[2023 Beszámolóhoz adatok_TV.xlsx]tűz mm napi jel'!$M$12:$P$12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'[2023 Beszámolóhoz adatok_TV.xlsx]tűz mm napi jel'!$M$14:$P$14</c:f>
              <c:numCache>
                <c:formatCode>General</c:formatCode>
                <c:ptCount val="4"/>
                <c:pt idx="0">
                  <c:v>2153</c:v>
                </c:pt>
                <c:pt idx="1">
                  <c:v>2458</c:v>
                </c:pt>
                <c:pt idx="2">
                  <c:v>2555</c:v>
                </c:pt>
                <c:pt idx="3">
                  <c:v>2482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F6-4E2F-AC21-C67C154F3931}"/>
            </c:ext>
          </c:extLst>
        </c:ser>
        <c:ser>
          <c:idx val="2"/>
          <c:order val="2"/>
          <c:tx>
            <c:strRef>
              <c:f>'[2023 Beszámolóhoz adatok_TV.xlsx]tűz mm napi jel'!$A$15</c:f>
              <c:strCache>
                <c:ptCount val="1"/>
                <c:pt idx="0">
                  <c:v>Egyéb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'[2023 Beszámolóhoz adatok_TV.xlsx]tűz mm napi jel'!$M$12:$P$12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'[2023 Beszámolóhoz adatok_TV.xlsx]tűz mm napi jel'!$M$15:$P$15</c:f>
              <c:numCache>
                <c:formatCode>General</c:formatCode>
                <c:ptCount val="4"/>
                <c:pt idx="0">
                  <c:v>17440</c:v>
                </c:pt>
                <c:pt idx="1">
                  <c:v>16566</c:v>
                </c:pt>
                <c:pt idx="2">
                  <c:v>16961</c:v>
                </c:pt>
                <c:pt idx="3">
                  <c:v>22416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F6-4E2F-AC21-C67C154F39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686476352"/>
        <c:axId val="-1686475264"/>
      </c:barChart>
      <c:catAx>
        <c:axId val="-168647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-1686475264"/>
        <c:crosses val="autoZero"/>
        <c:auto val="1"/>
        <c:lblAlgn val="ctr"/>
        <c:lblOffset val="100"/>
        <c:noMultiLvlLbl val="0"/>
      </c:catAx>
      <c:valAx>
        <c:axId val="-168647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-168647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'víz, vihar, fakidőlés'!$A$4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'víz, vihar, fakidőlés'!$B$3:$E$3</c:f>
              <c:strCache>
                <c:ptCount val="4"/>
                <c:pt idx="0">
                  <c:v>Vízkár</c:v>
                </c:pt>
                <c:pt idx="1">
                  <c:v>Elemi csapás, viharkár</c:v>
                </c:pt>
                <c:pt idx="2">
                  <c:v>Fakidőlés</c:v>
                </c:pt>
                <c:pt idx="3">
                  <c:v>Összesen</c:v>
                </c:pt>
              </c:strCache>
            </c:strRef>
          </c:cat>
          <c:val>
            <c:numRef>
              <c:f>'víz, vihar, fakidőlés'!$B$4:$E$4</c:f>
              <c:numCache>
                <c:formatCode>General</c:formatCode>
                <c:ptCount val="4"/>
                <c:pt idx="0">
                  <c:v>647</c:v>
                </c:pt>
                <c:pt idx="1">
                  <c:v>4659</c:v>
                </c:pt>
                <c:pt idx="2">
                  <c:v>6724</c:v>
                </c:pt>
                <c:pt idx="3">
                  <c:v>12030</c:v>
                </c:pt>
              </c:numCache>
            </c:numRef>
          </c:val>
        </c:ser>
        <c:ser>
          <c:idx val="1"/>
          <c:order val="1"/>
          <c:tx>
            <c:strRef>
              <c:f>'víz, vihar, fakidőlés'!$A$5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'víz, vihar, fakidőlés'!$B$3:$E$3</c:f>
              <c:strCache>
                <c:ptCount val="4"/>
                <c:pt idx="0">
                  <c:v>Vízkár</c:v>
                </c:pt>
                <c:pt idx="1">
                  <c:v>Elemi csapás, viharkár</c:v>
                </c:pt>
                <c:pt idx="2">
                  <c:v>Fakidőlés</c:v>
                </c:pt>
                <c:pt idx="3">
                  <c:v>Összesen</c:v>
                </c:pt>
              </c:strCache>
            </c:strRef>
          </c:cat>
          <c:val>
            <c:numRef>
              <c:f>'víz, vihar, fakidőlés'!$B$5:$E$5</c:f>
              <c:numCache>
                <c:formatCode>General</c:formatCode>
                <c:ptCount val="4"/>
                <c:pt idx="0">
                  <c:v>1554</c:v>
                </c:pt>
                <c:pt idx="1">
                  <c:v>8282</c:v>
                </c:pt>
                <c:pt idx="2">
                  <c:v>13665</c:v>
                </c:pt>
                <c:pt idx="3">
                  <c:v>23501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520337776"/>
        <c:axId val="-1520337232"/>
      </c:barChart>
      <c:catAx>
        <c:axId val="-152033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20337232"/>
        <c:crosses val="autoZero"/>
        <c:auto val="1"/>
        <c:lblAlgn val="ctr"/>
        <c:lblOffset val="100"/>
        <c:noMultiLvlLbl val="0"/>
      </c:catAx>
      <c:valAx>
        <c:axId val="-152033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-152033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627" cy="4976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572" y="0"/>
            <a:ext cx="2949627" cy="4976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733"/>
            <a:ext cx="2949627" cy="4976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572" y="9441733"/>
            <a:ext cx="2949627" cy="4976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19C6B9-FF38-427F-A843-1F7E03993E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973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217" cy="496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968" tIns="47484" rIns="94968" bIns="47484" numCol="1" anchor="t" anchorCtr="0" compatLnSpc="1">
            <a:prstTxWarp prst="textNoShape">
              <a:avLst/>
            </a:prstTxWarp>
          </a:bodyPr>
          <a:lstStyle>
            <a:lvl1pPr defTabSz="949160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1" y="0"/>
            <a:ext cx="2951217" cy="496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968" tIns="47484" rIns="94968" bIns="47484" numCol="1" anchor="t" anchorCtr="0" compatLnSpc="1">
            <a:prstTxWarp prst="textNoShape">
              <a:avLst/>
            </a:prstTxWarp>
          </a:bodyPr>
          <a:lstStyle>
            <a:lvl1pPr algn="r" defTabSz="949160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662"/>
            <a:ext cx="5447666" cy="4473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968" tIns="47484" rIns="94968" bIns="47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322"/>
            <a:ext cx="2951217" cy="496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968" tIns="47484" rIns="94968" bIns="47484" numCol="1" anchor="b" anchorCtr="0" compatLnSpc="1">
            <a:prstTxWarp prst="textNoShape">
              <a:avLst/>
            </a:prstTxWarp>
          </a:bodyPr>
          <a:lstStyle>
            <a:lvl1pPr defTabSz="949160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1" y="9443322"/>
            <a:ext cx="2951217" cy="496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968" tIns="47484" rIns="94968" bIns="47484" numCol="1" anchor="b" anchorCtr="0" compatLnSpc="1">
            <a:prstTxWarp prst="textNoShape">
              <a:avLst/>
            </a:prstTxWarp>
          </a:bodyPr>
          <a:lstStyle>
            <a:lvl1pPr algn="r" defTabSz="949160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761EA1-9C72-480E-BC63-EEB62FFBE3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14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761EA1-9C72-480E-BC63-EEB62FFBE3F9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267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07CCFD-62CC-47CD-B386-675A6B813F55}" type="slidenum">
              <a:rPr lang="hu-HU" altLang="hu-HU" smtClean="0">
                <a:latin typeface="Arial" panose="020B0604020202020204" pitchFamily="34" charset="0"/>
              </a:rPr>
              <a:pPr/>
              <a:t>10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20937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B6CCF7-6183-43F8-8EEB-28A9082873B1}" type="slidenum">
              <a:rPr lang="hu-HU" altLang="hu-HU" smtClean="0">
                <a:latin typeface="Arial" panose="020B0604020202020204" pitchFamily="34" charset="0"/>
              </a:rPr>
              <a:pPr/>
              <a:t>11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48751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5F80A-2AE6-4013-BE8B-5E288A288E03}" type="slidenum">
              <a:rPr lang="hu-HU" altLang="hu-HU" smtClean="0">
                <a:latin typeface="Arial" charset="0"/>
              </a:rPr>
              <a:pPr/>
              <a:t>12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december 2-án a tűzoltósági főfelügyelők részére online továbbképzést tartottunk.</a:t>
            </a:r>
          </a:p>
          <a:p>
            <a:pPr eaLnBrk="1" hangingPunct="1"/>
            <a:endParaRPr lang="hu-HU" altLang="hu-H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24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5F80A-2AE6-4013-BE8B-5E288A288E03}" type="slidenum">
              <a:rPr lang="hu-HU" altLang="hu-HU" smtClean="0">
                <a:latin typeface="Arial" charset="0"/>
              </a:rPr>
              <a:pPr/>
              <a:t>13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69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5F80A-2AE6-4013-BE8B-5E288A288E03}" type="slidenum">
              <a:rPr lang="hu-HU" altLang="hu-HU" smtClean="0">
                <a:latin typeface="Arial" charset="0"/>
              </a:rPr>
              <a:pPr/>
              <a:t>14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767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5F80A-2AE6-4013-BE8B-5E288A288E03}" type="slidenum">
              <a:rPr lang="hu-HU" altLang="hu-HU" smtClean="0">
                <a:latin typeface="Arial" charset="0"/>
              </a:rPr>
              <a:pPr/>
              <a:t>15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71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5F80A-2AE6-4013-BE8B-5E288A288E03}" type="slidenum">
              <a:rPr lang="hu-HU" altLang="hu-HU" smtClean="0">
                <a:latin typeface="Arial" charset="0"/>
              </a:rPr>
              <a:pPr/>
              <a:t>16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03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5F80A-2AE6-4013-BE8B-5E288A288E03}" type="slidenum">
              <a:rPr lang="hu-HU" altLang="hu-HU" smtClean="0">
                <a:latin typeface="Arial" charset="0"/>
              </a:rPr>
              <a:pPr/>
              <a:t>17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10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5F80A-2AE6-4013-BE8B-5E288A288E03}" type="slidenum">
              <a:rPr lang="hu-HU" altLang="hu-HU" smtClean="0">
                <a:latin typeface="Arial" charset="0"/>
              </a:rPr>
              <a:pPr/>
              <a:t>18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63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5F80A-2AE6-4013-BE8B-5E288A288E03}" type="slidenum">
              <a:rPr lang="hu-HU" altLang="hu-HU" smtClean="0">
                <a:latin typeface="Arial" charset="0"/>
              </a:rPr>
              <a:pPr/>
              <a:t>19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6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459202-3333-4160-96A2-4A5BFFE81B52}" type="slidenum">
              <a:rPr lang="hu-HU" altLang="hu-HU" smtClean="0">
                <a:latin typeface="Arial" charset="0"/>
              </a:rPr>
              <a:pPr/>
              <a:t>2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09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5F80A-2AE6-4013-BE8B-5E288A288E03}" type="slidenum">
              <a:rPr lang="hu-HU" altLang="hu-HU" smtClean="0">
                <a:latin typeface="Arial" charset="0"/>
              </a:rPr>
              <a:pPr/>
              <a:t>20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90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5F80A-2AE6-4013-BE8B-5E288A288E03}" type="slidenum">
              <a:rPr lang="hu-HU" altLang="hu-HU" smtClean="0">
                <a:latin typeface="Arial" charset="0"/>
              </a:rPr>
              <a:pPr/>
              <a:t>21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pPr eaLnBrk="1" hangingPunct="1"/>
            <a:endParaRPr lang="hu-HU" altLang="hu-H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57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5F80A-2AE6-4013-BE8B-5E288A288E03}" type="slidenum">
              <a:rPr lang="hu-HU" altLang="hu-HU" smtClean="0">
                <a:solidFill>
                  <a:srgbClr val="000000"/>
                </a:solidFill>
                <a:latin typeface="Arial" charset="0"/>
              </a:rPr>
              <a:pPr/>
              <a:t>22</a:t>
            </a:fld>
            <a:endParaRPr lang="hu-HU" altLang="hu-H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pPr eaLnBrk="1" hangingPunct="1"/>
            <a:endParaRPr lang="hu-HU" altLang="hu-H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25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5F80A-2AE6-4013-BE8B-5E288A288E03}" type="slidenum">
              <a:rPr lang="hu-HU" altLang="hu-HU" smtClean="0">
                <a:latin typeface="Arial" charset="0"/>
              </a:rPr>
              <a:pPr/>
              <a:t>23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lang="hu-HU" altLang="hu-H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97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5F80A-2AE6-4013-BE8B-5E288A288E03}" type="slidenum">
              <a:rPr lang="hu-HU" altLang="hu-HU" smtClean="0">
                <a:latin typeface="Arial" charset="0"/>
              </a:rPr>
              <a:pPr/>
              <a:t>24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289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5F80A-2AE6-4013-BE8B-5E288A288E03}" type="slidenum">
              <a:rPr lang="hu-HU" altLang="hu-HU" smtClean="0">
                <a:latin typeface="Arial" charset="0"/>
              </a:rPr>
              <a:pPr/>
              <a:t>25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pPr eaLnBrk="1" hangingPunct="1"/>
            <a:endParaRPr lang="hu-HU" altLang="hu-H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95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16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064" indent="-286179" defTabSz="94916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715" indent="-228943" defTabSz="94916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600" indent="-228943" defTabSz="94916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0486" indent="-228943" defTabSz="94916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8372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258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4144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2029" indent="-228943" defTabSz="9491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05044D-0B67-4588-BAA8-A95DD3378157}" type="slidenum">
              <a:rPr lang="hu-HU" altLang="hu-HU" smtClean="0">
                <a:latin typeface="Arial" panose="020B0604020202020204" pitchFamily="34" charset="0"/>
              </a:rPr>
              <a:pPr/>
              <a:t>26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02274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459202-3333-4160-96A2-4A5BFFE81B52}" type="slidenum">
              <a:rPr lang="hu-HU" altLang="hu-HU" smtClean="0">
                <a:latin typeface="Arial" charset="0"/>
              </a:rPr>
              <a:pPr/>
              <a:t>3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4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459202-3333-4160-96A2-4A5BFFE81B52}" type="slidenum">
              <a:rPr lang="hu-HU" altLang="hu-HU" smtClean="0">
                <a:latin typeface="Arial" charset="0"/>
              </a:rPr>
              <a:pPr/>
              <a:t>4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6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459202-3333-4160-96A2-4A5BFFE81B52}" type="slidenum">
              <a:rPr lang="hu-HU" altLang="hu-HU" smtClean="0">
                <a:latin typeface="Arial" charset="0"/>
              </a:rPr>
              <a:pPr/>
              <a:t>5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altLang="hu-HU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77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459202-3333-4160-96A2-4A5BFFE81B52}" type="slidenum">
              <a:rPr lang="hu-HU" altLang="hu-HU" smtClean="0">
                <a:latin typeface="Arial" charset="0"/>
              </a:rPr>
              <a:pPr/>
              <a:t>6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56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95F80A-2AE6-4013-BE8B-5E288A288E03}" type="slidenum">
              <a:rPr lang="hu-HU" altLang="hu-HU" smtClean="0">
                <a:latin typeface="Arial" charset="0"/>
              </a:rPr>
              <a:pPr/>
              <a:t>7</a:t>
            </a:fld>
            <a:endParaRPr lang="hu-HU" altLang="hu-HU" smtClean="0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1B5823-6382-4BE6-9F46-7266132923C3}" type="slidenum">
              <a:rPr lang="hu-HU" altLang="hu-H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hu-HU" altLang="hu-HU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07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0321A41-5620-4BCD-81F1-539D0453FBF0}" type="slidenum">
              <a:rPr lang="hu-HU" altLang="hu-HU" smtClean="0">
                <a:latin typeface="Arial" panose="020B0604020202020204" pitchFamily="34" charset="0"/>
              </a:rPr>
              <a:pPr/>
              <a:t>9</a:t>
            </a:fld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43044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C22D9-EC1C-4178-BCB3-280D13AF46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12C1D-2164-44FF-9955-3814FAA2A1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77EBA-46BB-477E-9E6E-1EF5843FC3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02CCC-6B20-4691-912C-F927CC38B2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AC7E9-0B84-4801-9386-A26953A4499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0F93C-CD76-4484-BC20-DD7D24695A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9E30E-294F-4DB0-8577-0324E5F134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5705A-9E86-4631-93A3-59B7B2E8D7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AA7A-C722-4C9B-9922-2182457E2E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495A8-0F13-4DAA-9455-75A6458749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85B4A-76FA-4906-9D2A-4F0F84EEA4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0C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A0779DA6-A17D-4424-91F5-6A98C781228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63" y="2663825"/>
            <a:ext cx="9126537" cy="1980310"/>
          </a:xfrm>
        </p:spPr>
        <p:txBody>
          <a:bodyPr anchor="ctr"/>
          <a:lstStyle/>
          <a:p>
            <a:pPr eaLnBrk="1" hangingPunct="1">
              <a:lnSpc>
                <a:spcPct val="75000"/>
              </a:lnSpc>
              <a:defRPr/>
            </a:pPr>
            <a:r>
              <a:rPr lang="hu-H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Tájékoztató</a:t>
            </a:r>
            <a:r>
              <a:rPr lang="hu-H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a tűzoltóságok 2023. évi mentő tűzvédelmi </a:t>
            </a:r>
            <a:r>
              <a:rPr lang="hu-H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tevékenységéről</a:t>
            </a:r>
            <a:br>
              <a:rPr lang="hu-H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</a:br>
            <a:r>
              <a:rPr lang="hu-HU" sz="36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hu-HU" sz="36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</a:br>
            <a:r>
              <a:rPr lang="hu-H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ÖTE továbbképzés 2024.05.22.</a:t>
            </a:r>
            <a:br>
              <a:rPr lang="hu-H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</a:br>
            <a:r>
              <a:rPr lang="hu-HU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ÖTP és LTP továbbképzés 2024.05.24.</a:t>
            </a:r>
            <a:endParaRPr lang="hu-HU" sz="24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86935" y="5634245"/>
            <a:ext cx="4532700" cy="675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Fülep Zoltán tű. dandártábornok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országos tűzoltósági főfelügyelő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731" y="1342225"/>
            <a:ext cx="9144000" cy="1039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Műveleti Főigazgató-helyettesi Szervezet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hu-HU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Országos Tűzoltósági Főfelügyelőség</a:t>
            </a:r>
          </a:p>
        </p:txBody>
      </p:sp>
      <p:pic>
        <p:nvPicPr>
          <p:cNvPr id="2867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44449" y="323655"/>
            <a:ext cx="9144001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600" b="1" dirty="0">
                <a:latin typeface="+mj-lt"/>
              </a:rPr>
              <a:t>Kiemelt események</a:t>
            </a:r>
            <a:endParaRPr lang="hu-HU" altLang="hu-HU" sz="2600" dirty="0">
              <a:latin typeface="+mj-lt"/>
            </a:endParaRPr>
          </a:p>
        </p:txBody>
      </p:sp>
      <p:pic>
        <p:nvPicPr>
          <p:cNvPr id="66565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2" t="18279" r="12209" b="13068"/>
          <a:stretch>
            <a:fillRect/>
          </a:stretch>
        </p:blipFill>
        <p:spPr bwMode="auto">
          <a:xfrm>
            <a:off x="44450" y="2978950"/>
            <a:ext cx="5202626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01970" y="1088740"/>
            <a:ext cx="4746625" cy="306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>
                <a:latin typeface="+mj-lt"/>
                <a:cs typeface="Times New Roman" panose="02020603050405020304" pitchFamily="18" charset="0"/>
              </a:rPr>
              <a:t>szeptember 7. Siófok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>
                <a:latin typeface="+mj-lt"/>
                <a:cs typeface="Times New Roman" panose="02020603050405020304" pitchFamily="18" charset="0"/>
              </a:rPr>
              <a:t>rendőrségi helikopter a Balatonba zuhant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>
                <a:latin typeface="+mj-lt"/>
                <a:cs typeface="Times New Roman" panose="02020603050405020304" pitchFamily="18" charset="0"/>
              </a:rPr>
              <a:t>a két pilóta sértetlenül kijutott a járműből </a:t>
            </a:r>
          </a:p>
          <a:p>
            <a:pPr algn="r"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>
                <a:latin typeface="+mj-lt"/>
                <a:cs typeface="Times New Roman" panose="02020603050405020304" pitchFamily="18" charset="0"/>
              </a:rPr>
              <a:t>búvárszolgálat a helyszínen</a:t>
            </a:r>
          </a:p>
          <a:p>
            <a:pPr algn="r"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>
                <a:latin typeface="+mj-lt"/>
                <a:cs typeface="Times New Roman" panose="02020603050405020304" pitchFamily="18" charset="0"/>
              </a:rPr>
              <a:t>összehangolt, gyors mentés</a:t>
            </a:r>
          </a:p>
          <a:p>
            <a:pPr marL="0" indent="0" algn="r">
              <a:defRPr/>
            </a:pPr>
            <a:endParaRPr lang="hu-HU" alt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7" name="Téglalap 7"/>
          <p:cNvSpPr>
            <a:spLocks noChangeArrowheads="1"/>
          </p:cNvSpPr>
          <p:nvPr/>
        </p:nvSpPr>
        <p:spPr bwMode="auto">
          <a:xfrm>
            <a:off x="379290" y="1866391"/>
            <a:ext cx="3587842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Helikopter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kiemelése a Balatonból</a:t>
            </a:r>
          </a:p>
        </p:txBody>
      </p:sp>
    </p:spTree>
    <p:extLst>
      <p:ext uri="{BB962C8B-B14F-4D97-AF65-F5344CB8AC3E}">
        <p14:creationId xmlns:p14="http://schemas.microsoft.com/office/powerpoint/2010/main" val="24320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44449" y="259557"/>
            <a:ext cx="9144001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600" b="1" dirty="0">
                <a:latin typeface="+mj-lt"/>
              </a:rPr>
              <a:t>Kiemelt események</a:t>
            </a:r>
            <a:endParaRPr lang="hu-HU" altLang="hu-HU" sz="2600" dirty="0">
              <a:latin typeface="+mj-lt"/>
            </a:endParaRPr>
          </a:p>
        </p:txBody>
      </p:sp>
      <p:pic>
        <p:nvPicPr>
          <p:cNvPr id="68613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5"/>
          <a:stretch>
            <a:fillRect/>
          </a:stretch>
        </p:blipFill>
        <p:spPr bwMode="auto">
          <a:xfrm>
            <a:off x="3536885" y="2419757"/>
            <a:ext cx="5489342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3"/>
          <p:cNvSpPr txBox="1">
            <a:spLocks noChangeArrowheads="1"/>
          </p:cNvSpPr>
          <p:nvPr/>
        </p:nvSpPr>
        <p:spPr bwMode="auto">
          <a:xfrm>
            <a:off x="296525" y="1100545"/>
            <a:ext cx="4748213" cy="358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j-lt"/>
                <a:cs typeface="Times New Roman" panose="02020603050405020304" pitchFamily="18" charset="0"/>
              </a:rPr>
              <a:t>augusztus 20.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j-lt"/>
                <a:cs typeface="Times New Roman" panose="02020603050405020304" pitchFamily="18" charset="0"/>
              </a:rPr>
              <a:t>35.000 liter benzin és gázolaj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j-lt"/>
                <a:cs typeface="Times New Roman" panose="02020603050405020304" pitchFamily="18" charset="0"/>
              </a:rPr>
              <a:t>kiterjedt tűz, az utolsó rekesz felhasadt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j-lt"/>
                <a:cs typeface="Times New Roman" panose="02020603050405020304" pitchFamily="18" charset="0"/>
              </a:rPr>
              <a:t>14 tűzoltó jármű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j-lt"/>
                <a:cs typeface="Times New Roman" panose="02020603050405020304" pitchFamily="18" charset="0"/>
              </a:rPr>
              <a:t>habbal oltás (2. sikerült)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j-lt"/>
                <a:cs typeface="Times New Roman" panose="02020603050405020304" pitchFamily="18" charset="0"/>
              </a:rPr>
              <a:t>S3 Komondor bevetése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j-lt"/>
                <a:cs typeface="Times New Roman" panose="02020603050405020304" pitchFamily="18" charset="0"/>
              </a:rPr>
              <a:t>FER habszer bevetése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j-lt"/>
                <a:cs typeface="Times New Roman" panose="02020603050405020304" pitchFamily="18" charset="0"/>
              </a:rPr>
              <a:t>5 „C” és 2 „B” habsugár</a:t>
            </a:r>
          </a:p>
        </p:txBody>
      </p:sp>
      <p:sp>
        <p:nvSpPr>
          <p:cNvPr id="68615" name="Téglalap 7"/>
          <p:cNvSpPr>
            <a:spLocks noChangeArrowheads="1"/>
          </p:cNvSpPr>
          <p:nvPr/>
        </p:nvSpPr>
        <p:spPr bwMode="auto">
          <a:xfrm>
            <a:off x="4707998" y="6003151"/>
            <a:ext cx="2967095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Tartályautó tűzeset</a:t>
            </a:r>
          </a:p>
        </p:txBody>
      </p:sp>
    </p:spTree>
    <p:extLst>
      <p:ext uri="{BB962C8B-B14F-4D97-AF65-F5344CB8AC3E}">
        <p14:creationId xmlns:p14="http://schemas.microsoft.com/office/powerpoint/2010/main" val="8838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44450" y="253512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2200" b="1" dirty="0" smtClean="0">
                <a:latin typeface="Arial" charset="0"/>
              </a:rPr>
              <a:t>Országos Tűzoltósági Főfelügyelőség továbbképzései</a:t>
            </a:r>
            <a:endParaRPr lang="fr-FR" altLang="hu-HU" sz="2200" b="1" dirty="0">
              <a:latin typeface="Arial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70945" y="818710"/>
            <a:ext cx="4906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hu-HU" sz="2000" dirty="0"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hu-HU" sz="2000" dirty="0" smtClean="0"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000" dirty="0" smtClean="0">
                <a:latin typeface="+mj-lt"/>
                <a:ea typeface="Times New Roman" panose="02020603050405020304" pitchFamily="18" charset="0"/>
              </a:rPr>
              <a:t>Áprilisban </a:t>
            </a:r>
            <a:r>
              <a:rPr lang="hu-HU" sz="2000" dirty="0">
                <a:latin typeface="+mj-lt"/>
                <a:ea typeface="Times New Roman" panose="02020603050405020304" pitchFamily="18" charset="0"/>
              </a:rPr>
              <a:t>és </a:t>
            </a:r>
            <a:r>
              <a:rPr lang="hu-HU" sz="2000" dirty="0" smtClean="0">
                <a:latin typeface="+mj-lt"/>
                <a:ea typeface="Times New Roman" panose="02020603050405020304" pitchFamily="18" charset="0"/>
              </a:rPr>
              <a:t>novemberben</a:t>
            </a:r>
            <a:br>
              <a:rPr lang="hu-HU" sz="2000" dirty="0" smtClean="0">
                <a:latin typeface="+mj-lt"/>
                <a:ea typeface="Times New Roman" panose="02020603050405020304" pitchFamily="18" charset="0"/>
              </a:rPr>
            </a:br>
            <a:r>
              <a:rPr lang="hu-HU" sz="2000" dirty="0" smtClean="0">
                <a:latin typeface="+mj-lt"/>
                <a:ea typeface="Times New Roman" panose="02020603050405020304" pitchFamily="18" charset="0"/>
              </a:rPr>
              <a:t>a </a:t>
            </a:r>
            <a:r>
              <a:rPr lang="hu-HU" sz="2000" dirty="0">
                <a:latin typeface="+mj-lt"/>
                <a:ea typeface="Times New Roman" panose="02020603050405020304" pitchFamily="18" charset="0"/>
              </a:rPr>
              <a:t>tűzoltósági </a:t>
            </a:r>
            <a:r>
              <a:rPr lang="hu-HU" sz="2000" dirty="0" smtClean="0">
                <a:latin typeface="+mj-lt"/>
                <a:ea typeface="Times New Roman" panose="02020603050405020304" pitchFamily="18" charset="0"/>
              </a:rPr>
              <a:t>főfelügyelők továbbképzése (jelenléti).</a:t>
            </a:r>
          </a:p>
          <a:p>
            <a:pPr>
              <a:spcAft>
                <a:spcPts val="0"/>
              </a:spcAft>
              <a:tabLst>
                <a:tab pos="457200" algn="l"/>
              </a:tabLst>
            </a:pPr>
            <a:endParaRPr lang="hu-HU" sz="2000" dirty="0" smtClean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endParaRPr lang="hu-HU" sz="20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endParaRPr lang="hu-HU" sz="2000" dirty="0" smtClean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57200" algn="l"/>
              </a:tabLst>
            </a:pPr>
            <a:endParaRPr lang="hu-HU" sz="2000" dirty="0" smtClean="0"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000" dirty="0" smtClean="0">
                <a:latin typeface="+mj-lt"/>
                <a:ea typeface="Times New Roman" panose="02020603050405020304" pitchFamily="18" charset="0"/>
              </a:rPr>
              <a:t>Májusban</a:t>
            </a:r>
            <a:endParaRPr lang="hu-HU" sz="2000" dirty="0">
              <a:latin typeface="+mj-lt"/>
              <a:ea typeface="Times New Roman" panose="02020603050405020304" pitchFamily="18" charset="0"/>
            </a:endParaRP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000" dirty="0" smtClean="0">
                <a:latin typeface="+mj-lt"/>
                <a:ea typeface="Times New Roman" panose="02020603050405020304" pitchFamily="18" charset="0"/>
              </a:rPr>
              <a:t>ÖTP, LTP és ÖTE parancsnoki képzés (on-line formában),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000" dirty="0" smtClean="0">
                <a:latin typeface="+mj-lt"/>
                <a:ea typeface="Times New Roman" panose="02020603050405020304" pitchFamily="18" charset="0"/>
              </a:rPr>
              <a:t>Tűzoltásvezetői állomány továbbképzése (gyakorlattervező program, on-line formában),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000" dirty="0" smtClean="0">
                <a:latin typeface="+mj-lt"/>
                <a:ea typeface="Times New Roman" panose="02020603050405020304" pitchFamily="18" charset="0"/>
              </a:rPr>
              <a:t>Tűzvizsgálók továbbképzése</a:t>
            </a:r>
            <a:br>
              <a:rPr lang="hu-HU" sz="2000" dirty="0" smtClean="0">
                <a:latin typeface="+mj-lt"/>
                <a:ea typeface="Times New Roman" panose="02020603050405020304" pitchFamily="18" charset="0"/>
              </a:rPr>
            </a:br>
            <a:r>
              <a:rPr lang="hu-HU" sz="2000" dirty="0" smtClean="0">
                <a:latin typeface="+mj-lt"/>
                <a:ea typeface="Times New Roman" panose="02020603050405020304" pitchFamily="18" charset="0"/>
              </a:rPr>
              <a:t>(on-line formában).</a:t>
            </a:r>
          </a:p>
          <a:p>
            <a:pPr marL="800100" lvl="1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hu-HU" sz="2000" dirty="0" smtClean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65" y="1088740"/>
            <a:ext cx="4572000" cy="21122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12" y="3426714"/>
            <a:ext cx="2745305" cy="325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0" y="35417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2800" b="1" dirty="0" smtClean="0">
                <a:latin typeface="Arial" charset="0"/>
              </a:rPr>
              <a:t>Mentő tűzvédelem statisztikai értékelése</a:t>
            </a:r>
            <a:endParaRPr lang="fr-FR" altLang="hu-HU" sz="2800" b="1" dirty="0">
              <a:latin typeface="Arial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978341" y="5724255"/>
            <a:ext cx="517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cs typeface="Times New Roman" panose="02020603050405020304" pitchFamily="18" charset="0"/>
              </a:rPr>
              <a:t>Szermozgást nem eredményező riasztás:</a:t>
            </a:r>
          </a:p>
          <a:p>
            <a:pPr algn="ctr"/>
            <a:r>
              <a:rPr lang="hu-HU" sz="2400" dirty="0" smtClean="0">
                <a:cs typeface="Times New Roman" panose="02020603050405020304" pitchFamily="18" charset="0"/>
              </a:rPr>
              <a:t>14.789 db (2022-ben 12.568 db</a:t>
            </a:r>
            <a:r>
              <a:rPr lang="hu-HU" sz="2000" dirty="0" smtClean="0">
                <a:latin typeface="+mj-lt"/>
              </a:rPr>
              <a:t>)</a:t>
            </a:r>
            <a:endParaRPr lang="hu-HU" sz="2000" dirty="0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13765"/>
            <a:ext cx="8629219" cy="427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0" y="32365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2800" b="1" dirty="0" smtClean="0">
                <a:latin typeface="Arial" charset="0"/>
              </a:rPr>
              <a:t>Mentő tűzvédelem statisztikai értékelése</a:t>
            </a:r>
            <a:endParaRPr lang="fr-FR" altLang="hu-HU" sz="2800" b="1" dirty="0">
              <a:latin typeface="Arial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804192" y="6202379"/>
            <a:ext cx="5535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Káresemények számának havi bontása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15" y="1133745"/>
            <a:ext cx="8758418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-9524" y="2727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2800" b="1" dirty="0" smtClean="0">
                <a:latin typeface="Arial" charset="0"/>
              </a:rPr>
              <a:t>Mentő tűzvédelem statisztikai értékelése</a:t>
            </a:r>
            <a:endParaRPr lang="fr-FR" altLang="hu-HU" sz="2800" b="1" dirty="0">
              <a:latin typeface="Arial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61721"/>
              </p:ext>
            </p:extLst>
          </p:nvPr>
        </p:nvGraphicFramePr>
        <p:xfrm>
          <a:off x="206518" y="4509120"/>
          <a:ext cx="8628014" cy="2179705"/>
        </p:xfrm>
        <a:graphic>
          <a:graphicData uri="http://schemas.openxmlformats.org/drawingml/2006/table">
            <a:tbl>
              <a:tblPr firstRow="1" firstCol="1" bandRow="1"/>
              <a:tblGrid>
                <a:gridCol w="1514979"/>
                <a:gridCol w="1514979"/>
                <a:gridCol w="1487624"/>
                <a:gridCol w="1406616"/>
                <a:gridCol w="1406616"/>
                <a:gridCol w="1297200"/>
              </a:tblGrid>
              <a:tr h="601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riasztási fokozat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I.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99,01%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99,26%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98,83%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98,78%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99,13%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II.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0,83%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0,63%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0,97%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1,01%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0,71%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III.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0,10%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0,08%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0,14%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0,14%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0,12%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IV.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0,03%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0,02%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0,04%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0,05%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V.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0,03%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0,00%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0,02%</a:t>
                      </a:r>
                      <a:endParaRPr lang="hu-H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0,02%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r="1901"/>
          <a:stretch/>
        </p:blipFill>
        <p:spPr>
          <a:xfrm>
            <a:off x="5157065" y="1118765"/>
            <a:ext cx="3766492" cy="280744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259198"/>
              </p:ext>
            </p:extLst>
          </p:nvPr>
        </p:nvGraphicFramePr>
        <p:xfrm>
          <a:off x="103387" y="1118765"/>
          <a:ext cx="4797025" cy="2816954"/>
        </p:xfrm>
        <a:graphic>
          <a:graphicData uri="http://schemas.openxmlformats.org/drawingml/2006/table">
            <a:tbl>
              <a:tblPr firstRow="1" firstCol="1" bandRow="1"/>
              <a:tblGrid>
                <a:gridCol w="1085752"/>
                <a:gridCol w="1072131"/>
                <a:gridCol w="1072131"/>
                <a:gridCol w="1567011"/>
              </a:tblGrid>
              <a:tr h="4172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Vonulások megoszlása</a:t>
                      </a:r>
                      <a:b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hu-H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tényleges riasztási fokozat alapján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%-os arány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I.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53 254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59 725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99,13%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I. kiemelt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6 471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II.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429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0,71%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II. kiemelt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III.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0,12%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III. kiemelt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IV.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0,03%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IV. kiemelt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V.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0,01%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V. kiemelt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172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Összesen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60 247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60 247</a:t>
                      </a:r>
                      <a:endParaRPr lang="hu-H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hu-H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1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0" y="118442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2200" b="1" dirty="0" smtClean="0">
                <a:latin typeface="Arial" charset="0"/>
              </a:rPr>
              <a:t>Tűzesetek megoszlása</a:t>
            </a:r>
            <a:endParaRPr lang="fr-FR" altLang="hu-HU" sz="2200" b="1" dirty="0">
              <a:latin typeface="Arial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403112"/>
              </p:ext>
            </p:extLst>
          </p:nvPr>
        </p:nvGraphicFramePr>
        <p:xfrm>
          <a:off x="836585" y="545765"/>
          <a:ext cx="6885765" cy="404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86067"/>
              </p:ext>
            </p:extLst>
          </p:nvPr>
        </p:nvGraphicFramePr>
        <p:xfrm>
          <a:off x="251520" y="4776804"/>
          <a:ext cx="8640962" cy="1892554"/>
        </p:xfrm>
        <a:graphic>
          <a:graphicData uri="http://schemas.openxmlformats.org/drawingml/2006/table">
            <a:tbl>
              <a:tblPr firstRow="1" firstCol="1" bandRow="1"/>
              <a:tblGrid>
                <a:gridCol w="2832352"/>
                <a:gridCol w="1161722"/>
                <a:gridCol w="1161722"/>
                <a:gridCol w="1161722"/>
                <a:gridCol w="1161722"/>
                <a:gridCol w="1161722"/>
              </a:tblGrid>
              <a:tr h="262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tűzeset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1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Beavatkozást igénylő esemény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20913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17448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17789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24625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14425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Kiérkezés előtt felszámolt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3367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3268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3908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3091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Szándékosan megtévesztő jelzés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421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406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Téves jelzés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12939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13378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13375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15445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15854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Utólagos jelzés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1189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Összesen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38797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35578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36209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45602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34736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6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0" y="286724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2200" b="1" dirty="0" smtClean="0">
                <a:latin typeface="Arial" charset="0"/>
              </a:rPr>
              <a:t>Tűzesetek megoszlása</a:t>
            </a:r>
            <a:endParaRPr lang="fr-FR" altLang="hu-HU" sz="2200" b="1" dirty="0">
              <a:latin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-2142774" y="3113964"/>
            <a:ext cx="146886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-2142774" y="6771564"/>
            <a:ext cx="146886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195563"/>
              </p:ext>
            </p:extLst>
          </p:nvPr>
        </p:nvGraphicFramePr>
        <p:xfrm>
          <a:off x="521550" y="998730"/>
          <a:ext cx="8145905" cy="567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58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5681702" y="1254270"/>
            <a:ext cx="362689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defTabSz="457200"/>
            <a:r>
              <a:rPr lang="hu-HU" altLang="hu-HU" sz="2200" b="1" dirty="0" smtClean="0">
                <a:latin typeface="Arial" charset="0"/>
              </a:rPr>
              <a:t>TŰZVIZSGÁLAT</a:t>
            </a:r>
            <a:endParaRPr lang="fr-FR" altLang="hu-HU" sz="2200" b="1" dirty="0">
              <a:latin typeface="Arial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3707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9517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123840" y="3132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123840" y="395179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3698484" y="3571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3698484" y="685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3" name="Rectangle 77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4" name="Rectangle 79"/>
          <p:cNvSpPr>
            <a:spLocks noChangeArrowheads="1"/>
          </p:cNvSpPr>
          <p:nvPr/>
        </p:nvSpPr>
        <p:spPr bwMode="auto">
          <a:xfrm flipV="1">
            <a:off x="2837959" y="4050285"/>
            <a:ext cx="108650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6" name="Rectangle 80"/>
          <p:cNvSpPr>
            <a:spLocks noChangeArrowheads="1"/>
          </p:cNvSpPr>
          <p:nvPr/>
        </p:nvSpPr>
        <p:spPr bwMode="auto">
          <a:xfrm flipV="1">
            <a:off x="2837959" y="6793485"/>
            <a:ext cx="108650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926339040"/>
              </p:ext>
            </p:extLst>
          </p:nvPr>
        </p:nvGraphicFramePr>
        <p:xfrm>
          <a:off x="123840" y="325078"/>
          <a:ext cx="5962015" cy="287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693260834"/>
              </p:ext>
            </p:extLst>
          </p:nvPr>
        </p:nvGraphicFramePr>
        <p:xfrm>
          <a:off x="1421650" y="3197817"/>
          <a:ext cx="7440941" cy="3472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238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-3115" y="99092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2200" b="1" dirty="0" smtClean="0">
                <a:latin typeface="Arial" charset="0"/>
              </a:rPr>
              <a:t>Tűzvizsgálat</a:t>
            </a:r>
            <a:endParaRPr lang="fr-FR" altLang="hu-HU" sz="2200" b="1" dirty="0">
              <a:latin typeface="Arial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551034" y="927422"/>
            <a:ext cx="3095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Tűzesetnél elhunytak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63701" y="4237762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Tűzesetnél sérültek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1500" y="7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1500" y="3948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59645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459645" y="668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02" y="646907"/>
            <a:ext cx="5278797" cy="282108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900" y="3584916"/>
            <a:ext cx="5310590" cy="320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1510" y="368660"/>
            <a:ext cx="88209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+mj-lt"/>
                <a:cs typeface="Arial" panose="020B0604020202020204" pitchFamily="34" charset="0"/>
              </a:rPr>
              <a:t>A hivatásos tűzoltó erők tekintetében</a:t>
            </a:r>
            <a:br>
              <a:rPr lang="hu-HU" sz="2400" b="1" dirty="0" smtClean="0">
                <a:latin typeface="+mj-lt"/>
                <a:cs typeface="Arial" panose="020B0604020202020204" pitchFamily="34" charset="0"/>
              </a:rPr>
            </a:br>
            <a:r>
              <a:rPr lang="hu-HU" sz="2400" b="1" dirty="0" smtClean="0">
                <a:latin typeface="+mj-lt"/>
                <a:cs typeface="Arial" panose="020B0604020202020204" pitchFamily="34" charset="0"/>
              </a:rPr>
              <a:t>a 2023. évben egy változás történt</a:t>
            </a:r>
          </a:p>
          <a:p>
            <a:pPr algn="ctr"/>
            <a:endParaRPr lang="hu-HU" sz="2400" b="1" dirty="0" smtClean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hu-HU" sz="2400" dirty="0" smtClean="0">
                <a:latin typeface="+mj-lt"/>
                <a:cs typeface="Arial" panose="020B0604020202020204" pitchFamily="34" charset="0"/>
              </a:rPr>
              <a:t>A Liszt Ferenc nemzetközi repülőtéren október 1-től hivatásos helyett létesítményi tűzoltóság működik, így ettől az időponttól: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sz="2400" dirty="0" smtClean="0">
                <a:latin typeface="+mj-lt"/>
                <a:cs typeface="Arial" panose="020B0604020202020204" pitchFamily="34" charset="0"/>
              </a:rPr>
              <a:t>105 db  hivatásos </a:t>
            </a:r>
            <a:r>
              <a:rPr lang="hu-HU" sz="2400" dirty="0">
                <a:latin typeface="+mj-lt"/>
                <a:cs typeface="Arial" panose="020B0604020202020204" pitchFamily="34" charset="0"/>
              </a:rPr>
              <a:t>t</a:t>
            </a:r>
            <a:r>
              <a:rPr lang="hu-HU" sz="2400" dirty="0" smtClean="0">
                <a:latin typeface="+mj-lt"/>
                <a:cs typeface="Arial" panose="020B0604020202020204" pitchFamily="34" charset="0"/>
              </a:rPr>
              <a:t>űzoltóság, valamint 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hu-HU" sz="2400" dirty="0" smtClean="0">
                <a:latin typeface="+mj-lt"/>
                <a:cs typeface="Arial" panose="020B0604020202020204" pitchFamily="34" charset="0"/>
              </a:rPr>
              <a:t>  47 db  katasztrófavédelmi </a:t>
            </a:r>
            <a:r>
              <a:rPr lang="hu-HU" sz="2400" dirty="0">
                <a:latin typeface="+mj-lt"/>
                <a:cs typeface="Arial" panose="020B0604020202020204" pitchFamily="34" charset="0"/>
              </a:rPr>
              <a:t>ő</a:t>
            </a:r>
            <a:r>
              <a:rPr lang="hu-HU" sz="2400" dirty="0" smtClean="0">
                <a:latin typeface="+mj-lt"/>
                <a:cs typeface="Arial" panose="020B0604020202020204" pitchFamily="34" charset="0"/>
              </a:rPr>
              <a:t>rs áll készenlétben.</a:t>
            </a:r>
            <a:endParaRPr lang="hu-HU" sz="2400" b="1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hu-HU" sz="2400" b="1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hu-HU" sz="24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+mj-lt"/>
                <a:cs typeface="Arial" panose="020B0604020202020204" pitchFamily="34" charset="0"/>
              </a:rPr>
              <a:t>Tűzoltó eszközök fejlesztése</a:t>
            </a:r>
          </a:p>
          <a:p>
            <a:pPr algn="ctr"/>
            <a:endParaRPr lang="hu-HU" sz="2400" b="1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hu-HU" sz="2400" dirty="0">
                <a:latin typeface="+mj-lt"/>
              </a:rPr>
              <a:t>A hivatásos állomány részére </a:t>
            </a:r>
            <a:r>
              <a:rPr lang="hu-HU" sz="2400" dirty="0" smtClean="0">
                <a:latin typeface="+mj-lt"/>
              </a:rPr>
              <a:t>2023-ban </a:t>
            </a:r>
            <a:r>
              <a:rPr lang="hu-HU" sz="2400" dirty="0">
                <a:latin typeface="+mj-lt"/>
              </a:rPr>
              <a:t>is </a:t>
            </a:r>
            <a:r>
              <a:rPr lang="hu-HU" sz="2400" dirty="0" smtClean="0">
                <a:latin typeface="+mj-lt"/>
              </a:rPr>
              <a:t>biztosítottuk</a:t>
            </a:r>
            <a:br>
              <a:rPr lang="hu-HU" sz="2400" dirty="0" smtClean="0">
                <a:latin typeface="+mj-lt"/>
              </a:rPr>
            </a:br>
            <a:r>
              <a:rPr lang="hu-HU" sz="2400" dirty="0" smtClean="0">
                <a:latin typeface="+mj-lt"/>
              </a:rPr>
              <a:t>a </a:t>
            </a:r>
            <a:r>
              <a:rPr lang="hu-HU" sz="2400" dirty="0">
                <a:latin typeface="+mj-lt"/>
              </a:rPr>
              <a:t>tűzoltási, műszaki mentési feladatellátáshoz szükséges védő- és </a:t>
            </a:r>
            <a:r>
              <a:rPr lang="hu-HU" sz="2400" dirty="0" smtClean="0">
                <a:latin typeface="+mj-lt"/>
              </a:rPr>
              <a:t>szakfelszereléseket, továbbá 37 db hazai gyártású, komplex gépjárműfecskendővel, 21 db oltólándzsával és 4 db zárnyitó készlettel is bővült az eszközpark.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0" y="618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2200" b="1" dirty="0" smtClean="0">
                <a:latin typeface="Arial" charset="0"/>
              </a:rPr>
              <a:t>Műszaki mentések megoszlása</a:t>
            </a:r>
            <a:endParaRPr lang="fr-FR" altLang="hu-HU" sz="2200" b="1" dirty="0">
              <a:latin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6534" y="523969"/>
            <a:ext cx="152172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6534" y="3771994"/>
            <a:ext cx="152172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2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512730"/>
              </p:ext>
            </p:extLst>
          </p:nvPr>
        </p:nvGraphicFramePr>
        <p:xfrm>
          <a:off x="0" y="523969"/>
          <a:ext cx="8280921" cy="4265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918881"/>
              </p:ext>
            </p:extLst>
          </p:nvPr>
        </p:nvGraphicFramePr>
        <p:xfrm>
          <a:off x="251520" y="4944931"/>
          <a:ext cx="8595954" cy="1706880"/>
        </p:xfrm>
        <a:graphic>
          <a:graphicData uri="http://schemas.openxmlformats.org/drawingml/2006/table">
            <a:tbl>
              <a:tblPr firstRow="1" firstCol="1" bandRow="1"/>
              <a:tblGrid>
                <a:gridCol w="2774153"/>
                <a:gridCol w="1163987"/>
                <a:gridCol w="1163987"/>
                <a:gridCol w="1164920"/>
                <a:gridCol w="1163987"/>
                <a:gridCol w="1164920"/>
              </a:tblGrid>
              <a:tr h="239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műszaki mentés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9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Beavatkozást igénylő esemény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32862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33594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33655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34727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45822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Kiérkezés előtt felszámolt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2883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2637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2633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3970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Szándékosan megtévesztő jelzés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Téves jelzés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5306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5477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5815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6683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8287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Utólagos jelzés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Összesen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41125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41750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42166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44123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58143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9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-153525" y="27865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2200" b="1" dirty="0" smtClean="0">
                <a:latin typeface="Arial" charset="0"/>
              </a:rPr>
              <a:t>Műszaki mentések megoszlása</a:t>
            </a:r>
            <a:endParaRPr lang="fr-FR" altLang="hu-HU" sz="2200" b="1" dirty="0"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71500" y="4295005"/>
            <a:ext cx="159224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71500" y="6838180"/>
            <a:ext cx="159224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9699939"/>
              </p:ext>
            </p:extLst>
          </p:nvPr>
        </p:nvGraphicFramePr>
        <p:xfrm>
          <a:off x="476545" y="998730"/>
          <a:ext cx="8100900" cy="553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47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sz="24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0" y="27865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2200" b="1" dirty="0">
                <a:solidFill>
                  <a:srgbClr val="000000"/>
                </a:solidFill>
                <a:latin typeface="Arial" charset="0"/>
              </a:rPr>
              <a:t>Időjárási körülmények miatt végzett műszaki mentések száma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71500" y="4295005"/>
            <a:ext cx="159224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71500" y="6838180"/>
            <a:ext cx="159224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>
              <a:solidFill>
                <a:srgbClr val="000000"/>
              </a:solidFill>
            </a:endParaRPr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936117"/>
              </p:ext>
            </p:extLst>
          </p:nvPr>
        </p:nvGraphicFramePr>
        <p:xfrm>
          <a:off x="296525" y="1538790"/>
          <a:ext cx="8550950" cy="508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75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24959"/>
              </p:ext>
            </p:extLst>
          </p:nvPr>
        </p:nvGraphicFramePr>
        <p:xfrm>
          <a:off x="87750" y="3924054"/>
          <a:ext cx="4426089" cy="2666736"/>
        </p:xfrm>
        <a:graphic>
          <a:graphicData uri="http://schemas.openxmlformats.org/drawingml/2006/table">
            <a:tbl>
              <a:tblPr firstRow="1" firstCol="1" bandRow="1"/>
              <a:tblGrid>
                <a:gridCol w="1333900"/>
                <a:gridCol w="585065"/>
                <a:gridCol w="585065"/>
                <a:gridCol w="585065"/>
                <a:gridCol w="630070"/>
                <a:gridCol w="706924"/>
              </a:tblGrid>
              <a:tr h="537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ÖTP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42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Vonulások száma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8621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8763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9062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10580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10293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Önálló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6466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6913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7902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8207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Nem önálló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2162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2678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2086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Önálló </a:t>
                      </a: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vonulások</a:t>
                      </a:r>
                      <a:b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%-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 aránya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75%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79%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76%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75%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80%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255754"/>
              </p:ext>
            </p:extLst>
          </p:nvPr>
        </p:nvGraphicFramePr>
        <p:xfrm>
          <a:off x="4707013" y="3924055"/>
          <a:ext cx="4365488" cy="2666735"/>
        </p:xfrm>
        <a:graphic>
          <a:graphicData uri="http://schemas.openxmlformats.org/drawingml/2006/table">
            <a:tbl>
              <a:tblPr firstRow="1" firstCol="1" bandRow="1"/>
              <a:tblGrid>
                <a:gridCol w="1305147"/>
                <a:gridCol w="540060"/>
                <a:gridCol w="630070"/>
                <a:gridCol w="585065"/>
                <a:gridCol w="630070"/>
                <a:gridCol w="675076"/>
              </a:tblGrid>
              <a:tr h="560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LTP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19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Vonulások száma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657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559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544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1029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Önálló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482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444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409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868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Nem önálló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161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Önálló </a:t>
                      </a: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vonulások</a:t>
                      </a:r>
                      <a:b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%-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 aránya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73%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79%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75%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60%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84%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9" y="75644"/>
            <a:ext cx="4454160" cy="359241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012" y="75644"/>
            <a:ext cx="4328253" cy="35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058740"/>
              </p:ext>
            </p:extLst>
          </p:nvPr>
        </p:nvGraphicFramePr>
        <p:xfrm>
          <a:off x="116506" y="3879050"/>
          <a:ext cx="4275474" cy="2700300"/>
        </p:xfrm>
        <a:graphic>
          <a:graphicData uri="http://schemas.openxmlformats.org/drawingml/2006/table">
            <a:tbl>
              <a:tblPr firstRow="1" firstCol="1" bandRow="1"/>
              <a:tblGrid>
                <a:gridCol w="1550909"/>
                <a:gridCol w="544913"/>
                <a:gridCol w="544913"/>
                <a:gridCol w="544913"/>
                <a:gridCol w="544913"/>
                <a:gridCol w="544913"/>
              </a:tblGrid>
              <a:tr h="524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ÖTE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26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ÖTE vonulások száma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7496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8358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8282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9093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9932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9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Beav. ÖTE vonulások száma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2815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2876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2778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3197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3325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0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Beav. ÖTE </a:t>
                      </a: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vonulások</a:t>
                      </a:r>
                      <a:b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%-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os aránya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33%</a:t>
                      </a:r>
                      <a:endParaRPr lang="hu-H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500593"/>
              </p:ext>
            </p:extLst>
          </p:nvPr>
        </p:nvGraphicFramePr>
        <p:xfrm>
          <a:off x="4525755" y="3879049"/>
          <a:ext cx="4528235" cy="2700301"/>
        </p:xfrm>
        <a:graphic>
          <a:graphicData uri="http://schemas.openxmlformats.org/drawingml/2006/table">
            <a:tbl>
              <a:tblPr firstRow="1" firstCol="1" bandRow="1"/>
              <a:tblGrid>
                <a:gridCol w="1642595"/>
                <a:gridCol w="577128"/>
                <a:gridCol w="577128"/>
                <a:gridCol w="577128"/>
                <a:gridCol w="577128"/>
                <a:gridCol w="577128"/>
              </a:tblGrid>
              <a:tr h="529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Beavatkozó ÖTE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60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Vonulások száma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2815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2876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2778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3197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3325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Önálló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1036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1216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1082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Nem önálló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1779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1962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1720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Önálló vonulások %-os aránya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37%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42%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39%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39%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48%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07" y="66486"/>
            <a:ext cx="4275474" cy="363254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755" y="66486"/>
            <a:ext cx="4528235" cy="363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0" y="1188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2800" b="1" dirty="0" smtClean="0">
                <a:latin typeface="Arial" charset="0"/>
              </a:rPr>
              <a:t>Összegzés</a:t>
            </a:r>
            <a:endParaRPr lang="fr-FR" altLang="hu-HU" sz="2800" b="1" dirty="0">
              <a:latin typeface="Arial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44450" y="535103"/>
            <a:ext cx="898304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hu-HU" dirty="0">
                <a:latin typeface="+mj-lt"/>
              </a:rPr>
              <a:t>Az elmúlt év szakterületet érintő tevékenységéről elmondhatjuk, </a:t>
            </a:r>
            <a:r>
              <a:rPr lang="hu-HU" dirty="0" smtClean="0">
                <a:latin typeface="+mj-lt"/>
              </a:rPr>
              <a:t>hogy a </a:t>
            </a:r>
            <a:r>
              <a:rPr lang="hu-HU" dirty="0">
                <a:latin typeface="+mj-lt"/>
              </a:rPr>
              <a:t>tűzesetek száma jelentősen csökkent, azonban a viharos, csapadékos időjárási jellemzők miatt a műszaki mentések száma nagymértékben növekedett. </a:t>
            </a:r>
          </a:p>
          <a:p>
            <a:pPr marL="342900" indent="-342900" algn="just">
              <a:buFontTx/>
              <a:buChar char="-"/>
            </a:pPr>
            <a:endParaRPr lang="hu-HU" dirty="0"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hu-HU" dirty="0">
                <a:latin typeface="+mj-lt"/>
              </a:rPr>
              <a:t>A beavatkozó és a közreműködő önkéntes tűzoltó egyesületek számának növekedésével, tovább javult az ország mentő tűzvédelmi lefedettsége. </a:t>
            </a:r>
          </a:p>
          <a:p>
            <a:pPr marL="342900" indent="-342900" algn="just">
              <a:buFontTx/>
              <a:buChar char="-"/>
            </a:pPr>
            <a:endParaRPr lang="hu-HU" dirty="0" smtClean="0"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hu-HU" dirty="0" smtClean="0">
                <a:latin typeface="+mj-lt"/>
              </a:rPr>
              <a:t>A </a:t>
            </a:r>
            <a:r>
              <a:rPr lang="hu-HU" dirty="0">
                <a:latin typeface="+mj-lt"/>
              </a:rPr>
              <a:t>szolgálatszervezés érdekében </a:t>
            </a:r>
            <a:r>
              <a:rPr lang="hu-HU" dirty="0" smtClean="0">
                <a:latin typeface="+mj-lt"/>
              </a:rPr>
              <a:t>4 </a:t>
            </a:r>
            <a:r>
              <a:rPr lang="hu-HU" dirty="0">
                <a:latin typeface="+mj-lt"/>
              </a:rPr>
              <a:t>igazgatóság kért országos hatáskörbe tartozó eltérési engedélyeket.</a:t>
            </a:r>
          </a:p>
          <a:p>
            <a:pPr algn="just"/>
            <a:endParaRPr lang="hu-HU" dirty="0" smtClean="0">
              <a:solidFill>
                <a:srgbClr val="FF0000"/>
              </a:solidFill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hu-HU" dirty="0">
                <a:latin typeface="+mj-lt"/>
              </a:rPr>
              <a:t>Az országos </a:t>
            </a:r>
            <a:r>
              <a:rPr lang="hu-HU" dirty="0" smtClean="0">
                <a:latin typeface="+mj-lt"/>
              </a:rPr>
              <a:t>gyakorlatok és </a:t>
            </a:r>
            <a:r>
              <a:rPr lang="hu-HU" dirty="0">
                <a:latin typeface="+mj-lt"/>
              </a:rPr>
              <a:t>továbbképzések </a:t>
            </a:r>
            <a:r>
              <a:rPr lang="hu-HU" dirty="0" smtClean="0">
                <a:latin typeface="+mj-lt"/>
              </a:rPr>
              <a:t>lebonyolítása </a:t>
            </a:r>
            <a:r>
              <a:rPr lang="hu-HU" dirty="0">
                <a:latin typeface="+mj-lt"/>
              </a:rPr>
              <a:t>és a beavatkozó állomány továbbképzési rendszere jelentősen segítette az állomány szakmai ismereteinek szinten tartását, </a:t>
            </a:r>
            <a:r>
              <a:rPr lang="hu-HU" dirty="0" smtClean="0">
                <a:latin typeface="+mj-lt"/>
              </a:rPr>
              <a:t>bővítését.</a:t>
            </a:r>
          </a:p>
          <a:p>
            <a:pPr marL="342900" indent="-342900" algn="just">
              <a:buFontTx/>
              <a:buChar char="-"/>
            </a:pPr>
            <a:endParaRPr lang="hu-HU" dirty="0"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hu-HU" dirty="0">
                <a:latin typeface="+mj-lt"/>
              </a:rPr>
              <a:t>37 darab hazai gyártású, komplex tűzoltó gépjárműfecskendőt adtunk át, továbbá 21 db oltólándzsával és 4 db zárnyitó készlettel is bővült a speciális </a:t>
            </a:r>
            <a:r>
              <a:rPr lang="hu-HU" dirty="0" smtClean="0">
                <a:latin typeface="+mj-lt"/>
              </a:rPr>
              <a:t>eszközpark.</a:t>
            </a:r>
          </a:p>
          <a:p>
            <a:pPr algn="just"/>
            <a:endParaRPr lang="hu-HU" b="1" dirty="0" smtClean="0">
              <a:latin typeface="+mj-lt"/>
            </a:endParaRPr>
          </a:p>
          <a:p>
            <a:pPr marL="342900" indent="-342900" algn="just">
              <a:buFontTx/>
              <a:buChar char="-"/>
            </a:pPr>
            <a:r>
              <a:rPr lang="hu-HU" dirty="0">
                <a:latin typeface="+mj-lt"/>
              </a:rPr>
              <a:t>A </a:t>
            </a:r>
            <a:r>
              <a:rPr lang="hu-HU" b="1" dirty="0">
                <a:latin typeface="+mj-lt"/>
              </a:rPr>
              <a:t>tűzoltósági szakterület </a:t>
            </a:r>
            <a:r>
              <a:rPr lang="hu-HU" dirty="0">
                <a:latin typeface="+mj-lt"/>
              </a:rPr>
              <a:t>a </a:t>
            </a:r>
            <a:r>
              <a:rPr lang="hu-HU" dirty="0" smtClean="0">
                <a:latin typeface="+mj-lt"/>
              </a:rPr>
              <a:t>megnövekedett káreset számok mellett is </a:t>
            </a:r>
            <a:r>
              <a:rPr lang="hu-HU" b="1" dirty="0" smtClean="0">
                <a:latin typeface="+mj-lt"/>
              </a:rPr>
              <a:t>a 2023. </a:t>
            </a:r>
            <a:r>
              <a:rPr lang="hu-HU" b="1" dirty="0">
                <a:latin typeface="+mj-lt"/>
              </a:rPr>
              <a:t>évre meghatározott célkitűzéseket, feladatokat végrehajtotta</a:t>
            </a:r>
            <a:r>
              <a:rPr lang="hu-HU" dirty="0">
                <a:latin typeface="+mj-lt"/>
              </a:rPr>
              <a:t>.</a:t>
            </a:r>
          </a:p>
          <a:p>
            <a:pPr marL="342900" indent="-342900" algn="just">
              <a:buFontTx/>
              <a:buChar char="-"/>
            </a:pPr>
            <a:endParaRPr lang="hu-H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82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hu-HU" alt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4819" name="Picture 3" descr="katasztrfa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713413"/>
            <a:ext cx="889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1770063" y="6240463"/>
            <a:ext cx="7154862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3262313" y="6280150"/>
            <a:ext cx="5724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hu-HU" altLang="hu-HU" b="1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BM OKF Országos Tűzoltósági Főfelügyelőség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0" y="3024188"/>
            <a:ext cx="914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hu-HU" altLang="hu-HU" sz="3600" b="1" dirty="0" smtClean="0">
                <a:latin typeface="+mj-lt"/>
              </a:rPr>
              <a:t>Köszönöm a megtisztelő figyelmet!</a:t>
            </a:r>
          </a:p>
        </p:txBody>
      </p:sp>
      <p:pic>
        <p:nvPicPr>
          <p:cNvPr id="3482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9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9699" name="ZoneTexte 8"/>
          <p:cNvSpPr txBox="1">
            <a:spLocks noChangeArrowheads="1"/>
          </p:cNvSpPr>
          <p:nvPr/>
        </p:nvSpPr>
        <p:spPr bwMode="auto">
          <a:xfrm>
            <a:off x="44450" y="28706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3200" b="1" dirty="0">
                <a:latin typeface="Arial" charset="0"/>
              </a:rPr>
              <a:t>A mentő tűzvédelem szervezeti rendszere</a:t>
            </a:r>
            <a:r>
              <a:rPr lang="fr-FR" altLang="hu-HU" sz="3200" b="1" dirty="0">
                <a:latin typeface="Arial" charset="0"/>
              </a:rPr>
              <a:t>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51519" y="1226074"/>
            <a:ext cx="864096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Önkormányzati</a:t>
            </a:r>
            <a:r>
              <a:rPr lang="hu-H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tűzoltóságok</a:t>
            </a:r>
          </a:p>
          <a:p>
            <a:endParaRPr lang="hu-HU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60 ÖTP működik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564 település</a:t>
            </a:r>
          </a:p>
          <a:p>
            <a:pPr marL="342900" indent="-342900">
              <a:buFontTx/>
              <a:buChar char="-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Több mint 1,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millió állampolgár</a:t>
            </a:r>
          </a:p>
          <a:p>
            <a:endParaRPr lang="hu-HU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ÖTP létszám</a:t>
            </a:r>
          </a:p>
          <a:p>
            <a:pPr marL="342900" indent="-342900">
              <a:buFontTx/>
              <a:buChar char="-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1.281 fő, ebből</a:t>
            </a:r>
          </a:p>
          <a:p>
            <a:pPr marL="342900" indent="-342900">
              <a:buFontTx/>
              <a:buChar char="-"/>
            </a:pP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643 fő főfoglalkozású</a:t>
            </a:r>
          </a:p>
          <a:p>
            <a:pPr lvl="1">
              <a:tabLst>
                <a:tab pos="715963" algn="l"/>
              </a:tabLst>
            </a:pP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tabLst>
                <a:tab pos="715963" algn="l"/>
              </a:tabLst>
            </a:pPr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tabLst>
                <a:tab pos="715963" algn="l"/>
              </a:tabLst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0"/>
          <a:stretch/>
        </p:blipFill>
        <p:spPr>
          <a:xfrm>
            <a:off x="3716905" y="3255673"/>
            <a:ext cx="5051426" cy="324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51520" y="1133745"/>
            <a:ext cx="864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Önkormányzati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tűzoltóságok állami támogatása</a:t>
            </a:r>
          </a:p>
          <a:p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2021-ban	3,063 milliárd Ft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2022-ben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3,404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milliárd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2023-ban	3,718 milliárd Ft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ÖTP-k éves működési támogatása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58,0 – 60,6 MFt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közötti.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800" b="1" dirty="0" smtClean="0">
              <a:latin typeface="Arial" panose="020B0604020202020204" pitchFamily="34" charset="0"/>
            </a:endParaRPr>
          </a:p>
          <a:p>
            <a:pPr algn="ctr"/>
            <a:r>
              <a:rPr lang="hu-HU" sz="2800" b="1" dirty="0" smtClean="0">
                <a:latin typeface="Arial" panose="020B0604020202020204" pitchFamily="34" charset="0"/>
              </a:rPr>
              <a:t>Elengedhetetlenül szükséges </a:t>
            </a:r>
            <a:r>
              <a:rPr lang="hu-HU" sz="2800" b="1" dirty="0">
                <a:latin typeface="Arial" panose="020B0604020202020204" pitchFamily="34" charset="0"/>
              </a:rPr>
              <a:t>az anyagi források stabilizációja, további jelentős </a:t>
            </a:r>
            <a:r>
              <a:rPr lang="hu-HU" sz="2800" b="1" dirty="0" smtClean="0">
                <a:latin typeface="Arial" panose="020B0604020202020204" pitchFamily="34" charset="0"/>
              </a:rPr>
              <a:t>növelése.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3939" y="28586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3200" b="1" dirty="0">
                <a:latin typeface="Arial" charset="0"/>
              </a:rPr>
              <a:t>A mentő tűzvédelem szervezeti rendszere</a:t>
            </a:r>
            <a:r>
              <a:rPr lang="fr-FR" altLang="hu-HU" sz="3200" b="1" dirty="0">
                <a:latin typeface="Arial" charset="0"/>
              </a:rPr>
              <a:t> </a:t>
            </a:r>
          </a:p>
        </p:txBody>
      </p:sp>
      <p:sp>
        <p:nvSpPr>
          <p:cNvPr id="6" name="ZoneTexte 8"/>
          <p:cNvSpPr txBox="1">
            <a:spLocks noChangeArrowheads="1"/>
          </p:cNvSpPr>
          <p:nvPr/>
        </p:nvSpPr>
        <p:spPr bwMode="auto">
          <a:xfrm>
            <a:off x="-22395" y="4464115"/>
            <a:ext cx="9170334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2023. december 1-től 10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%-kal emelkedett a garantált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bérminimum!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19" y="818710"/>
            <a:ext cx="86409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 smtClean="0">
                <a:latin typeface="+mj-lt"/>
                <a:cs typeface="Arial" panose="020B0604020202020204" pitchFamily="34" charset="0"/>
              </a:rPr>
              <a:t>Létesítményi tűzoltóságok</a:t>
            </a:r>
            <a:r>
              <a:rPr lang="hu-HU" sz="2400" u="sng" dirty="0" smtClean="0">
                <a:latin typeface="+mj-lt"/>
              </a:rPr>
              <a:t> tekintetében </a:t>
            </a:r>
            <a:r>
              <a:rPr lang="hu-HU" sz="2400" u="sng" dirty="0">
                <a:latin typeface="+mj-lt"/>
              </a:rPr>
              <a:t>az alábbi változások történtek </a:t>
            </a:r>
            <a:r>
              <a:rPr lang="hu-HU" sz="2400" u="sng" dirty="0" smtClean="0">
                <a:latin typeface="+mj-lt"/>
              </a:rPr>
              <a:t>2023-ban:</a:t>
            </a:r>
          </a:p>
          <a:p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2023.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évben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68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LTP:</a:t>
            </a:r>
          </a:p>
          <a:p>
            <a:pPr marL="342900" indent="-342900">
              <a:buFontTx/>
              <a:buChar char="-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főfoglalkozású</a:t>
            </a:r>
          </a:p>
          <a:p>
            <a:pPr marL="342900" indent="-342900">
              <a:buFontTx/>
              <a:buChar char="-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51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alkalomszerűen igénybe</a:t>
            </a:r>
            <a:b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vehető</a:t>
            </a:r>
          </a:p>
          <a:p>
            <a:endParaRPr lang="hu-HU" sz="2400" u="sng" dirty="0" smtClean="0">
              <a:latin typeface="+mj-lt"/>
            </a:endParaRPr>
          </a:p>
          <a:p>
            <a:endParaRPr lang="hu-HU" sz="2400" u="sng" dirty="0">
              <a:latin typeface="+mj-lt"/>
            </a:endParaRPr>
          </a:p>
          <a:p>
            <a:endParaRPr lang="hu-HU" sz="2400" u="sng" dirty="0">
              <a:latin typeface="+mj-lt"/>
            </a:endParaRPr>
          </a:p>
          <a:p>
            <a:pPr lvl="0" algn="just"/>
            <a:r>
              <a:rPr lang="hu-HU" sz="2400" dirty="0" smtClean="0">
                <a:latin typeface="+mj-lt"/>
              </a:rPr>
              <a:t>- Jogszabályi változás következtében 2023. október 1-től</a:t>
            </a:r>
            <a:br>
              <a:rPr lang="hu-HU" sz="2400" dirty="0" smtClean="0">
                <a:latin typeface="+mj-lt"/>
              </a:rPr>
            </a:br>
            <a:r>
              <a:rPr lang="hu-HU" sz="2400" dirty="0" smtClean="0">
                <a:latin typeface="+mj-lt"/>
              </a:rPr>
              <a:t>a Repülőtéri Hivatásos Tűzoltóság megszűnt, helyette</a:t>
            </a:r>
            <a:br>
              <a:rPr lang="hu-HU" sz="2400" dirty="0" smtClean="0">
                <a:latin typeface="+mj-lt"/>
              </a:rPr>
            </a:br>
            <a:r>
              <a:rPr lang="hu-HU" sz="2400" dirty="0" smtClean="0">
                <a:latin typeface="+mj-lt"/>
              </a:rPr>
              <a:t>a Budapest Airport </a:t>
            </a:r>
            <a:r>
              <a:rPr lang="hu-HU" sz="2400" dirty="0" err="1" smtClean="0">
                <a:latin typeface="+mj-lt"/>
              </a:rPr>
              <a:t>Zrt</a:t>
            </a:r>
            <a:r>
              <a:rPr lang="hu-HU" sz="2400" dirty="0" smtClean="0">
                <a:latin typeface="+mj-lt"/>
              </a:rPr>
              <a:t>. által üzemeltetett repülőtéri főfoglalkozású létesítményi tűzoltóság alakult.</a:t>
            </a:r>
            <a:endParaRPr lang="hu-HU" sz="22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0" y="9491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3200" b="1" dirty="0">
                <a:latin typeface="Arial" charset="0"/>
              </a:rPr>
              <a:t>A mentő tűzvédelem szervezeti rendszere</a:t>
            </a:r>
            <a:r>
              <a:rPr lang="fr-FR" altLang="hu-HU" sz="3200" b="1" dirty="0">
                <a:latin typeface="Arial" charset="0"/>
              </a:rPr>
              <a:t>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569" t="2007" r="1133"/>
          <a:stretch/>
        </p:blipFill>
        <p:spPr>
          <a:xfrm>
            <a:off x="4567935" y="1493785"/>
            <a:ext cx="3986935" cy="26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29" y="852376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 smtClean="0">
                <a:latin typeface="+mj-lt"/>
              </a:rPr>
              <a:t>Önkéntes tűzoltó </a:t>
            </a:r>
            <a:r>
              <a:rPr lang="hu-HU" sz="2000" b="1" dirty="0" smtClean="0">
                <a:latin typeface="+mj-lt"/>
              </a:rPr>
              <a:t>egyesületek</a:t>
            </a:r>
          </a:p>
          <a:p>
            <a:endParaRPr lang="hu-HU" sz="2400" b="1" dirty="0">
              <a:latin typeface="+mj-lt"/>
            </a:endParaRPr>
          </a:p>
          <a:p>
            <a:pPr marL="1200150" lvl="2" indent="-285750">
              <a:buFont typeface="Wingdings" panose="05000000000000000000" pitchFamily="2" charset="2"/>
              <a:buChar char="Ø"/>
              <a:tabLst>
                <a:tab pos="715963" algn="l"/>
              </a:tabLst>
            </a:pPr>
            <a:r>
              <a:rPr lang="hu-HU" sz="2000" dirty="0" smtClean="0">
                <a:latin typeface="+mj-lt"/>
              </a:rPr>
              <a:t>2022. év: 689 EMÜ</a:t>
            </a:r>
          </a:p>
          <a:p>
            <a:pPr marL="1200150" lvl="2" indent="-285750">
              <a:buFont typeface="Wingdings" panose="05000000000000000000" pitchFamily="2" charset="2"/>
              <a:buChar char="Ø"/>
              <a:tabLst>
                <a:tab pos="715963" algn="l"/>
              </a:tabLst>
            </a:pPr>
            <a:r>
              <a:rPr lang="hu-HU" sz="2000" dirty="0" smtClean="0">
                <a:latin typeface="+mj-lt"/>
              </a:rPr>
              <a:t>2023. év: </a:t>
            </a:r>
            <a:r>
              <a:rPr lang="hu-HU" sz="2000" b="1" dirty="0" smtClean="0">
                <a:latin typeface="+mj-lt"/>
              </a:rPr>
              <a:t>697</a:t>
            </a:r>
            <a:r>
              <a:rPr lang="hu-HU" sz="2000" dirty="0" smtClean="0">
                <a:latin typeface="+mj-lt"/>
              </a:rPr>
              <a:t> </a:t>
            </a:r>
            <a:r>
              <a:rPr lang="hu-HU" sz="2000" b="1" dirty="0" smtClean="0">
                <a:latin typeface="+mj-lt"/>
              </a:rPr>
              <a:t>EMÜ</a:t>
            </a:r>
            <a:endParaRPr lang="hu-HU" sz="2000" b="1" dirty="0">
              <a:latin typeface="+mj-lt"/>
            </a:endParaRPr>
          </a:p>
          <a:p>
            <a:pPr lvl="2">
              <a:tabLst>
                <a:tab pos="715963" algn="l"/>
              </a:tabLst>
            </a:pPr>
            <a:endParaRPr lang="hu-HU" sz="2200" dirty="0" smtClean="0">
              <a:latin typeface="+mj-lt"/>
            </a:endParaRPr>
          </a:p>
        </p:txBody>
      </p:sp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0" y="9696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3200" b="1" dirty="0">
                <a:latin typeface="Arial" charset="0"/>
              </a:rPr>
              <a:t>A mentő tűzvédelem szervezeti rendszere</a:t>
            </a:r>
            <a:r>
              <a:rPr lang="fr-FR" altLang="hu-HU" sz="3200" b="1" dirty="0">
                <a:latin typeface="Arial" charset="0"/>
              </a:rPr>
              <a:t> 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995361"/>
              </p:ext>
            </p:extLst>
          </p:nvPr>
        </p:nvGraphicFramePr>
        <p:xfrm>
          <a:off x="4121948" y="975895"/>
          <a:ext cx="4635516" cy="1676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5107"/>
                <a:gridCol w="1186275"/>
                <a:gridCol w="1252067"/>
                <a:gridCol w="1252067"/>
              </a:tblGrid>
              <a:tr h="328955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/>
                        <a:t>Kategória</a:t>
                      </a:r>
                      <a:endParaRPr lang="hu-H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I. </a:t>
                      </a:r>
                      <a:endParaRPr lang="hu-H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II.</a:t>
                      </a:r>
                      <a:endParaRPr lang="hu-H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III.</a:t>
                      </a:r>
                      <a:endParaRPr lang="hu-HU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9760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2022. év</a:t>
                      </a:r>
                      <a:endParaRPr lang="hu-H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345</a:t>
                      </a:r>
                      <a:endParaRPr lang="hu-H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228</a:t>
                      </a:r>
                      <a:endParaRPr lang="hu-H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116</a:t>
                      </a:r>
                      <a:endParaRPr lang="hu-H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9760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2023. év</a:t>
                      </a:r>
                      <a:endParaRPr lang="hu-H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348</a:t>
                      </a:r>
                      <a:endParaRPr lang="hu-H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224</a:t>
                      </a:r>
                      <a:endParaRPr lang="hu-H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125</a:t>
                      </a:r>
                      <a:endParaRPr lang="hu-HU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-11545" y="2838894"/>
            <a:ext cx="5607115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+mj-lt"/>
              </a:rPr>
              <a:t>Beavatkozó önkéntes </a:t>
            </a:r>
            <a:r>
              <a:rPr lang="hu-HU" sz="2000" b="1" dirty="0">
                <a:latin typeface="+mj-lt"/>
              </a:rPr>
              <a:t>tűzoltó </a:t>
            </a:r>
            <a:r>
              <a:rPr lang="hu-HU" sz="2000" b="1" dirty="0" smtClean="0">
                <a:latin typeface="+mj-lt"/>
              </a:rPr>
              <a:t>egyesületek</a:t>
            </a:r>
          </a:p>
          <a:p>
            <a:endParaRPr lang="hu-HU" sz="2000" dirty="0" smtClean="0">
              <a:latin typeface="+mj-lt"/>
            </a:endParaRPr>
          </a:p>
          <a:p>
            <a:pPr marL="361950" lvl="1" indent="-180975">
              <a:buFontTx/>
              <a:buChar char="-"/>
              <a:tabLst>
                <a:tab pos="361950" algn="l"/>
              </a:tabLst>
            </a:pPr>
            <a:r>
              <a:rPr lang="hu-HU" sz="2000" dirty="0" smtClean="0">
                <a:latin typeface="+mj-lt"/>
              </a:rPr>
              <a:t>216 település és</a:t>
            </a:r>
            <a:br>
              <a:rPr lang="hu-HU" sz="2000" dirty="0" smtClean="0">
                <a:latin typeface="+mj-lt"/>
              </a:rPr>
            </a:br>
            <a:r>
              <a:rPr lang="hu-HU" sz="2000" dirty="0" smtClean="0">
                <a:latin typeface="+mj-lt"/>
              </a:rPr>
              <a:t>Budapest 6 kerülete,</a:t>
            </a:r>
          </a:p>
          <a:p>
            <a:pPr marL="361950" lvl="1" indent="-180975">
              <a:buFontTx/>
              <a:buChar char="-"/>
              <a:tabLst>
                <a:tab pos="361950" algn="l"/>
              </a:tabLst>
            </a:pPr>
            <a:endParaRPr lang="hu-HU" sz="2000" dirty="0" smtClean="0">
              <a:latin typeface="+mj-lt"/>
            </a:endParaRPr>
          </a:p>
          <a:p>
            <a:pPr marL="361950" lvl="1" indent="-180975">
              <a:buFontTx/>
              <a:buChar char="-"/>
              <a:tabLst>
                <a:tab pos="361950" algn="l"/>
              </a:tabLst>
            </a:pPr>
            <a:r>
              <a:rPr lang="hu-HU" sz="2000" dirty="0" smtClean="0">
                <a:latin typeface="+mj-lt"/>
              </a:rPr>
              <a:t>Összesen 5.933 km</a:t>
            </a:r>
            <a:r>
              <a:rPr lang="hu-HU" sz="2000" baseline="30000" dirty="0" smtClean="0">
                <a:latin typeface="+mj-lt"/>
              </a:rPr>
              <a:t>2</a:t>
            </a:r>
            <a:r>
              <a:rPr lang="hu-HU" sz="2000" dirty="0" smtClean="0"/>
              <a:t>,</a:t>
            </a:r>
            <a:br>
              <a:rPr lang="hu-HU" sz="2000" dirty="0" smtClean="0"/>
            </a:br>
            <a:endParaRPr lang="hu-HU" sz="2000" baseline="30000" dirty="0" smtClean="0">
              <a:latin typeface="+mj-lt"/>
            </a:endParaRPr>
          </a:p>
          <a:p>
            <a:pPr marL="361950" lvl="1" indent="-180975">
              <a:buFontTx/>
              <a:buChar char="-"/>
              <a:tabLst>
                <a:tab pos="361950" algn="l"/>
              </a:tabLst>
            </a:pPr>
            <a:r>
              <a:rPr lang="hu-HU" sz="2000" dirty="0" smtClean="0">
                <a:latin typeface="+mj-lt"/>
              </a:rPr>
              <a:t>Több mint 1,</a:t>
            </a:r>
            <a:r>
              <a:rPr lang="hu-HU" sz="2000" dirty="0" err="1" smtClean="0">
                <a:latin typeface="+mj-lt"/>
              </a:rPr>
              <a:t>1</a:t>
            </a:r>
            <a:r>
              <a:rPr lang="hu-HU" sz="2000" dirty="0" smtClean="0">
                <a:latin typeface="+mj-lt"/>
              </a:rPr>
              <a:t> millió</a:t>
            </a:r>
            <a:br>
              <a:rPr lang="hu-HU" sz="2000" dirty="0" smtClean="0">
                <a:latin typeface="+mj-lt"/>
              </a:rPr>
            </a:br>
            <a:r>
              <a:rPr lang="hu-HU" sz="2000" dirty="0" smtClean="0">
                <a:latin typeface="+mj-lt"/>
              </a:rPr>
              <a:t>lakos.</a:t>
            </a: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854685"/>
              </p:ext>
            </p:extLst>
          </p:nvPr>
        </p:nvGraphicFramePr>
        <p:xfrm>
          <a:off x="2996825" y="3383995"/>
          <a:ext cx="6147175" cy="348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79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3939" y="104373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+mj-lt"/>
              </a:rPr>
              <a:t>Önkéntes tűzoltó egyesületek</a:t>
            </a:r>
          </a:p>
          <a:p>
            <a:endParaRPr lang="hu-HU" sz="1200" b="1" dirty="0" smtClean="0">
              <a:latin typeface="+mj-lt"/>
            </a:endParaRPr>
          </a:p>
          <a:p>
            <a:pPr marL="800100" lvl="1" indent="-342900">
              <a:buFontTx/>
              <a:buChar char="-"/>
              <a:tabLst>
                <a:tab pos="715963" algn="l"/>
              </a:tabLst>
            </a:pPr>
            <a:r>
              <a:rPr lang="hu-HU" sz="2200" dirty="0" smtClean="0">
                <a:latin typeface="+mj-lt"/>
              </a:rPr>
              <a:t>65.265 eseményről 482.799 db SMS tájékoztatás,</a:t>
            </a:r>
          </a:p>
          <a:p>
            <a:pPr marL="800100" lvl="1" indent="-342900">
              <a:buFontTx/>
              <a:buChar char="-"/>
              <a:tabLst>
                <a:tab pos="715963" algn="l"/>
              </a:tabLst>
            </a:pPr>
            <a:r>
              <a:rPr lang="hu-HU" sz="2200" dirty="0" smtClean="0">
                <a:latin typeface="+mj-lt"/>
              </a:rPr>
              <a:t>e-mail-en 768.457 db tájékoztatás.</a:t>
            </a:r>
          </a:p>
        </p:txBody>
      </p:sp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3939" y="28586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3200" b="1" dirty="0">
                <a:latin typeface="Arial" charset="0"/>
              </a:rPr>
              <a:t>A mentő tűzvédelem szervezeti rendszere</a:t>
            </a:r>
            <a:r>
              <a:rPr lang="fr-FR" altLang="hu-HU" sz="3200" b="1" dirty="0">
                <a:latin typeface="Arial" charset="0"/>
              </a:rPr>
              <a:t> 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5606"/>
              </p:ext>
            </p:extLst>
          </p:nvPr>
        </p:nvGraphicFramePr>
        <p:xfrm>
          <a:off x="547992" y="2428730"/>
          <a:ext cx="8055893" cy="4240626"/>
        </p:xfrm>
        <a:graphic>
          <a:graphicData uri="http://schemas.openxmlformats.org/drawingml/2006/table">
            <a:tbl>
              <a:tblPr firstRow="1" firstCol="1" bandRow="1"/>
              <a:tblGrid>
                <a:gridCol w="544111"/>
                <a:gridCol w="1256087"/>
                <a:gridCol w="1260140"/>
                <a:gridCol w="1665185"/>
                <a:gridCol w="1620180"/>
                <a:gridCol w="1710190"/>
              </a:tblGrid>
              <a:tr h="1131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Év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EMÜ-vel</a:t>
                      </a: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rendelkező </a:t>
                      </a:r>
                      <a:r>
                        <a:rPr lang="hu-HU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ÖTE-k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ÖTE vonulás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Események darabszáma, amiről SMS-t kaptak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Összes kiküldött SMS darabszáma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Összes kiküldött e-mail értesítés darabszáma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471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3.903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9.357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19.657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3.923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13.900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49.014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4.746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21.238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120.956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7.711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30.877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177.122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6.362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32.025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181.095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7.496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39.396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235.951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108.896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2020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8.358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41.823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262.705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262.489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669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8.282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47.143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302.899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389.001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689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9.093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55.544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380.285</a:t>
                      </a:r>
                      <a:endParaRPr lang="hu-H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529.797</a:t>
                      </a:r>
                      <a:endParaRPr lang="hu-H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697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9.932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65.265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482.799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768.457</a:t>
                      </a:r>
                      <a:endParaRPr lang="hu-H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48594" y="1527862"/>
            <a:ext cx="7031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hu-HU" altLang="hu-HU" sz="2400" b="1" u="sng" dirty="0">
                <a:latin typeface="+mn-lt"/>
                <a:ea typeface="Cambria" panose="02040503050406030204" pitchFamily="18" charset="0"/>
              </a:rPr>
              <a:t>Országos gyakorlatok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5926" y="2010204"/>
            <a:ext cx="8577072" cy="166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5510" lvl="1" algn="just" eaLnBrk="0" hangingPunct="0">
              <a:buFontTx/>
              <a:buChar char="•"/>
            </a:pPr>
            <a:r>
              <a:rPr lang="hu-HU" altLang="hu-HU" sz="1600" b="1" dirty="0" smtClean="0">
                <a:ea typeface="Cambria" panose="02040503050406030204" pitchFamily="18" charset="0"/>
                <a:cs typeface="Arial" panose="020B0604020202020204" pitchFamily="34" charset="0"/>
              </a:rPr>
              <a:t>2023. április </a:t>
            </a:r>
            <a:r>
              <a:rPr lang="hu-HU" altLang="hu-HU" sz="1600" dirty="0" smtClean="0">
                <a:ea typeface="Cambria" panose="02040503050406030204" pitchFamily="18" charset="0"/>
                <a:cs typeface="Arial" panose="020B0604020202020204" pitchFamily="34" charset="0"/>
              </a:rPr>
              <a:t>– Békés VMKI M44-es autóút tömeges baleset gyakorlat (Kardos pihenőhely)</a:t>
            </a:r>
          </a:p>
          <a:p>
            <a:pPr marL="265510" lvl="1" algn="just" eaLnBrk="0" hangingPunct="0">
              <a:buFontTx/>
              <a:buChar char="•"/>
            </a:pPr>
            <a:r>
              <a:rPr lang="hu-HU" altLang="hu-HU" sz="1600" b="1" dirty="0">
                <a:ea typeface="Cambria" panose="02040503050406030204" pitchFamily="18" charset="0"/>
                <a:cs typeface="Arial" panose="020B0604020202020204" pitchFamily="34" charset="0"/>
              </a:rPr>
              <a:t>2023. szeptember </a:t>
            </a:r>
            <a:r>
              <a:rPr lang="hu-HU" altLang="hu-HU" sz="1600" dirty="0">
                <a:ea typeface="Cambria" panose="02040503050406030204" pitchFamily="18" charset="0"/>
                <a:cs typeface="Arial" panose="020B0604020202020204" pitchFamily="34" charset="0"/>
              </a:rPr>
              <a:t>– Somogy VMKI </a:t>
            </a:r>
            <a:r>
              <a:rPr lang="hu-HU" altLang="hu-HU" sz="1600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V</a:t>
            </a:r>
            <a:r>
              <a:rPr lang="hu-HU" sz="16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asúti közlekedésben bekövetkező katasztrófa-felszámolási együttműködési gyakorlat (Kaposvár)</a:t>
            </a:r>
            <a:endParaRPr lang="hu-HU" altLang="hu-HU" sz="1600" dirty="0"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65510" lvl="1" algn="just" eaLnBrk="0" hangingPunct="0">
              <a:buFontTx/>
              <a:buChar char="•"/>
            </a:pPr>
            <a:r>
              <a:rPr lang="hu-HU" altLang="hu-HU" sz="1600" b="1" dirty="0" smtClean="0">
                <a:ea typeface="Cambria" panose="02040503050406030204" pitchFamily="18" charset="0"/>
                <a:cs typeface="Arial" panose="020B0604020202020204" pitchFamily="34" charset="0"/>
              </a:rPr>
              <a:t>2023. október </a:t>
            </a:r>
            <a:r>
              <a:rPr lang="hu-HU" altLang="hu-HU" sz="1600" dirty="0" smtClean="0">
                <a:ea typeface="Cambria" panose="02040503050406030204" pitchFamily="18" charset="0"/>
                <a:cs typeface="Arial" panose="020B0604020202020204" pitchFamily="34" charset="0"/>
              </a:rPr>
              <a:t>– Csongrád-Csanád VMKI</a:t>
            </a:r>
            <a:r>
              <a:rPr lang="hu-HU" altLang="hu-HU" sz="1600" dirty="0"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hu-HU" altLang="hu-HU" sz="1600" dirty="0" smtClean="0">
                <a:ea typeface="Cambria" panose="02040503050406030204" pitchFamily="18" charset="0"/>
                <a:cs typeface="Arial" panose="020B0604020202020204" pitchFamily="34" charset="0"/>
              </a:rPr>
              <a:t>Bajba jutott légijármű kutató-mentő együttműködési gyakorlat (Szeged)</a:t>
            </a:r>
          </a:p>
        </p:txBody>
      </p:sp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-107538" y="18575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57200"/>
            <a:r>
              <a:rPr lang="hu-HU" altLang="hu-HU" sz="2200" b="1" dirty="0" smtClean="0">
                <a:latin typeface="Arial" charset="0"/>
              </a:rPr>
              <a:t>A tűzoltó állomány szakmai </a:t>
            </a:r>
            <a:r>
              <a:rPr lang="hu-HU" altLang="hu-HU" sz="2400" b="1" dirty="0" smtClean="0">
                <a:latin typeface="Arial" charset="0"/>
              </a:rPr>
              <a:t>képzésének</a:t>
            </a:r>
            <a:r>
              <a:rPr lang="hu-HU" altLang="hu-HU" sz="2200" b="1" dirty="0" smtClean="0">
                <a:latin typeface="Arial" charset="0"/>
              </a:rPr>
              <a:t> fontosabb elemei</a:t>
            </a:r>
            <a:endParaRPr lang="fr-FR" altLang="hu-HU" sz="2200" b="1" dirty="0">
              <a:latin typeface="Arial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3699030"/>
            <a:ext cx="5434120" cy="2952507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028" y="794756"/>
            <a:ext cx="88734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 eaLnBrk="0" hangingPunct="0">
              <a:buNone/>
            </a:pPr>
            <a:r>
              <a:rPr lang="hu-HU" sz="2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készenléti állomány számára elérhető on-line képzési </a:t>
            </a:r>
            <a:r>
              <a:rPr lang="hu-HU" sz="2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rendszert teljessé tettük</a:t>
            </a:r>
            <a:r>
              <a:rPr lang="hu-HU" sz="2000" dirty="0" smtClean="0"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illetve a szakmai tartalmát folyamatosan bővítettük, frissítettük</a:t>
            </a:r>
            <a:endParaRPr lang="hu-HU" altLang="hu-HU" sz="2000" dirty="0" smtClean="0"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833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ChangeArrowheads="1"/>
          </p:cNvSpPr>
          <p:nvPr/>
        </p:nvSpPr>
        <p:spPr bwMode="auto">
          <a:xfrm>
            <a:off x="2501900" y="1314450"/>
            <a:ext cx="42291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hu-HU" sz="2400" b="1" smtClean="0">
              <a:effectLst>
                <a:outerShdw blurRad="38100" dist="38100" dir="2700000" algn="tl">
                  <a:srgbClr val="C0C0C0"/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44449" y="273051"/>
            <a:ext cx="9144001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600" b="1" dirty="0">
                <a:latin typeface="+mj-lt"/>
              </a:rPr>
              <a:t>Kiemelt események</a:t>
            </a:r>
            <a:endParaRPr lang="hu-HU" altLang="hu-HU" sz="2600" dirty="0">
              <a:latin typeface="+mj-lt"/>
            </a:endParaRPr>
          </a:p>
        </p:txBody>
      </p:sp>
      <p:pic>
        <p:nvPicPr>
          <p:cNvPr id="64517" name="Kép 7" descr="DLAPE20230311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875" y="2320187"/>
            <a:ext cx="540028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églalap 8"/>
          <p:cNvSpPr>
            <a:spLocks noChangeArrowheads="1"/>
          </p:cNvSpPr>
          <p:nvPr/>
        </p:nvSpPr>
        <p:spPr bwMode="auto">
          <a:xfrm>
            <a:off x="476450" y="4374105"/>
            <a:ext cx="2731838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Tömegbaleset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400" b="1" i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az M1 autópályán</a:t>
            </a:r>
            <a:endParaRPr lang="hu-HU" altLang="hu-HU" sz="2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4519" name="Text Box 3"/>
          <p:cNvSpPr txBox="1">
            <a:spLocks noChangeArrowheads="1"/>
          </p:cNvSpPr>
          <p:nvPr/>
        </p:nvSpPr>
        <p:spPr bwMode="auto">
          <a:xfrm>
            <a:off x="476080" y="1285079"/>
            <a:ext cx="5175575" cy="245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defTabSz="44926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j-lt"/>
                <a:cs typeface="Times New Roman" panose="02020603050405020304" pitchFamily="18" charset="0"/>
              </a:rPr>
              <a:t>március 11.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j-lt"/>
                <a:cs typeface="Times New Roman" panose="02020603050405020304" pitchFamily="18" charset="0"/>
              </a:rPr>
              <a:t>porvihar miatt a látási viszonyok rosszak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j-lt"/>
                <a:cs typeface="Times New Roman" panose="02020603050405020304" pitchFamily="18" charset="0"/>
              </a:rPr>
              <a:t>40 db jármű ütközött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j-lt"/>
                <a:cs typeface="Times New Roman" panose="02020603050405020304" pitchFamily="18" charset="0"/>
              </a:rPr>
              <a:t>23 jármű kiégett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j-lt"/>
                <a:cs typeface="Times New Roman" panose="02020603050405020304" pitchFamily="18" charset="0"/>
              </a:rPr>
              <a:t>1 fő elhunyt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sz="2000" dirty="0">
                <a:latin typeface="+mj-lt"/>
                <a:cs typeface="Times New Roman" panose="02020603050405020304" pitchFamily="18" charset="0"/>
              </a:rPr>
              <a:t>39 fő sérült</a:t>
            </a:r>
          </a:p>
        </p:txBody>
      </p:sp>
    </p:spTree>
    <p:extLst>
      <p:ext uri="{BB962C8B-B14F-4D97-AF65-F5344CB8AC3E}">
        <p14:creationId xmlns:p14="http://schemas.microsoft.com/office/powerpoint/2010/main" val="42480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13232</TotalTime>
  <Words>1081</Words>
  <Application>Microsoft Office PowerPoint</Application>
  <PresentationFormat>Diavetítés a képernyőre (4:3 oldalarány)</PresentationFormat>
  <Paragraphs>536</Paragraphs>
  <Slides>26</Slides>
  <Notes>26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</vt:lpstr>
      <vt:lpstr>Monotype Corsiva</vt:lpstr>
      <vt:lpstr>Symbol</vt:lpstr>
      <vt:lpstr>Times New Roman</vt:lpstr>
      <vt:lpstr>Wingdings</vt:lpstr>
      <vt:lpstr>Alapértelmezett terv</vt:lpstr>
      <vt:lpstr>Tájékoztató a tűzoltóságok 2023. évi mentő tűzvédelmi tevékenységéről  ÖTE továbbképzés 2024.05.22. ÖTP és LTP továbbképzés 2024.05.24.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FL</dc:creator>
  <cp:lastModifiedBy>Toldi Péter</cp:lastModifiedBy>
  <cp:revision>676</cp:revision>
  <cp:lastPrinted>2021-01-15T07:22:59Z</cp:lastPrinted>
  <dcterms:created xsi:type="dcterms:W3CDTF">2011-01-22T11:23:43Z</dcterms:created>
  <dcterms:modified xsi:type="dcterms:W3CDTF">2024-05-21T10:35:39Z</dcterms:modified>
</cp:coreProperties>
</file>